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61" r:id="rId4"/>
    <p:sldId id="262" r:id="rId5"/>
    <p:sldId id="258" r:id="rId6"/>
    <p:sldId id="259" r:id="rId7"/>
    <p:sldId id="260" r:id="rId8"/>
  </p:sldIdLst>
  <p:sldSz cx="18288000" cy="10287000"/>
  <p:notesSz cx="6858000" cy="9144000"/>
  <p:embeddedFontLst>
    <p:embeddedFont>
      <p:font typeface="DM Sans" pitchFamily="2" charset="0"/>
      <p:regular r:id="rId10"/>
      <p:bold r:id="rId11"/>
      <p:italic r:id="rId12"/>
      <p:boldItalic r:id="rId13"/>
    </p:embeddedFont>
    <p:embeddedFont>
      <p:font typeface="Georgia Pro" panose="02040502050405020303" pitchFamily="18" charset="0"/>
      <p:regular r:id="rId14"/>
      <p:bold r:id="rId15"/>
      <p:italic r:id="rId16"/>
      <p:boldItalic r:id="rId17"/>
    </p:embeddedFont>
    <p:embeddedFont>
      <p:font typeface="Georgia Pro Light" panose="02040302050405020303" pitchFamily="18" charset="0"/>
      <p:regular r:id="rId18"/>
      <p:italic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סגנון ביניים 2 - הדגשה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סגנון בהיר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ללא סגנון, רשת טבלה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62" autoAdjust="0"/>
    <p:restoredTop sz="94624" autoAdjust="0"/>
  </p:normalViewPr>
  <p:slideViewPr>
    <p:cSldViewPr>
      <p:cViewPr>
        <p:scale>
          <a:sx n="65" d="100"/>
          <a:sy n="65" d="100"/>
        </p:scale>
        <p:origin x="928" y="4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tableStyles" Target="tableStyles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2C791A-5E2C-4720-BCAF-DCBE0C061BC5}" type="datetimeFigureOut">
              <a:rPr lang="en-US" smtClean="0"/>
              <a:t>12/23/25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8B31B8-8C5E-4DC8-AEBB-63E0367B6B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019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8B31B8-8C5E-4DC8-AEBB-63E0367B6B7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8014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12/23/25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12/23/25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12/23/25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12/23/25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12/23/25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12/23/25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12/23/25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1F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533400" y="800100"/>
            <a:ext cx="7400925" cy="8321453"/>
            <a:chOff x="-48591" y="-714375"/>
            <a:chExt cx="9867900" cy="11095270"/>
          </a:xfrm>
        </p:grpSpPr>
        <p:sp>
          <p:nvSpPr>
            <p:cNvPr id="5" name="TextBox 5"/>
            <p:cNvSpPr txBox="1"/>
            <p:nvPr/>
          </p:nvSpPr>
          <p:spPr>
            <a:xfrm>
              <a:off x="154609" y="-714375"/>
              <a:ext cx="9664700" cy="362176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10499"/>
                </a:lnSpc>
              </a:pPr>
              <a:r>
                <a:rPr lang="en-US" sz="10499" dirty="0" err="1">
                  <a:solidFill>
                    <a:srgbClr val="F0F5F9"/>
                  </a:solidFill>
                  <a:latin typeface="Georgia Pro Light"/>
                  <a:ea typeface="Georgia Pro Light"/>
                  <a:cs typeface="Georgia Pro Light"/>
                  <a:sym typeface="Georgia Pro Light"/>
                </a:rPr>
                <a:t>StormVision</a:t>
              </a:r>
              <a:endParaRPr lang="en-US" sz="10499" dirty="0">
                <a:solidFill>
                  <a:srgbClr val="F0F5F9"/>
                </a:solidFill>
                <a:latin typeface="Georgia Pro Light"/>
                <a:ea typeface="Georgia Pro Light"/>
                <a:cs typeface="Georgia Pro Light"/>
                <a:sym typeface="Georgia Pro Light"/>
              </a:endParaRPr>
            </a:p>
            <a:p>
              <a:pPr marL="0" lvl="0" indent="0" algn="l">
                <a:lnSpc>
                  <a:spcPts val="10499"/>
                </a:lnSpc>
              </a:pPr>
              <a:endParaRPr lang="en-US" sz="10499" dirty="0">
                <a:solidFill>
                  <a:srgbClr val="F0F5F9"/>
                </a:solidFill>
                <a:latin typeface="Georgia Pro Light"/>
                <a:ea typeface="Georgia Pro Light"/>
                <a:cs typeface="Georgia Pro Light"/>
                <a:sym typeface="Georgia Pro Light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-48591" y="7010399"/>
              <a:ext cx="9172671" cy="33704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>
                <a:lnSpc>
                  <a:spcPts val="5039"/>
                </a:lnSpc>
              </a:pPr>
              <a:r>
                <a:rPr lang="en-US" sz="3599" u="sng" dirty="0">
                  <a:solidFill>
                    <a:srgbClr val="F0F5F9"/>
                  </a:solidFill>
                  <a:latin typeface="Georgia Pro" panose="02040502050405020303" pitchFamily="18" charset="0"/>
                  <a:ea typeface="DM Sans"/>
                  <a:cs typeface="DM Sans"/>
                  <a:sym typeface="DM Sans"/>
                </a:rPr>
                <a:t>Presenter</a:t>
              </a:r>
              <a:r>
                <a:rPr lang="en-US" sz="3599" dirty="0">
                  <a:solidFill>
                    <a:srgbClr val="F0F5F9"/>
                  </a:solidFill>
                  <a:latin typeface="Georgia Pro" panose="02040502050405020303" pitchFamily="18" charset="0"/>
                  <a:ea typeface="DM Sans"/>
                  <a:cs typeface="DM Sans"/>
                  <a:sym typeface="DM Sans"/>
                </a:rPr>
                <a:t>: </a:t>
              </a:r>
            </a:p>
            <a:p>
              <a:pPr lvl="0">
                <a:lnSpc>
                  <a:spcPts val="5039"/>
                </a:lnSpc>
              </a:pPr>
              <a:r>
                <a:rPr lang="en-US" sz="3600">
                  <a:solidFill>
                    <a:srgbClr val="F0F5F9"/>
                  </a:solidFill>
                  <a:latin typeface="Georgia Pro" panose="02040502050405020303" pitchFamily="18" charset="0"/>
                  <a:ea typeface="DM Sans"/>
                  <a:cs typeface="DM Sans"/>
                  <a:sym typeface="DM Sans"/>
                </a:rPr>
                <a:t>Tomer Atia, Shalev Cohen, Noam Hadad</a:t>
              </a:r>
            </a:p>
            <a:p>
              <a:pPr lvl="0">
                <a:lnSpc>
                  <a:spcPts val="5039"/>
                </a:lnSpc>
              </a:pPr>
              <a:endParaRPr lang="en-US" sz="3599" dirty="0">
                <a:solidFill>
                  <a:srgbClr val="F0F5F9"/>
                </a:solidFill>
                <a:latin typeface="Georgia Pro" panose="02040502050405020303" pitchFamily="18" charset="0"/>
                <a:ea typeface="DM Sans"/>
                <a:cs typeface="DM Sans"/>
                <a:sym typeface="DM Sans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4EFB8CDC-692A-0B89-2C16-56CAE8AABCD8}"/>
              </a:ext>
            </a:extLst>
          </p:cNvPr>
          <p:cNvSpPr txBox="1"/>
          <p:nvPr/>
        </p:nvSpPr>
        <p:spPr>
          <a:xfrm>
            <a:off x="761999" y="2146622"/>
            <a:ext cx="70961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chemeClr val="bg1"/>
                </a:solidFill>
                <a:latin typeface="Georgia Pro" panose="020F0502020204030204" pitchFamily="18" charset="0"/>
              </a:rPr>
              <a:t>GenAI-Based Person-in-Water Detection in Rough Seas</a:t>
            </a:r>
          </a:p>
        </p:txBody>
      </p:sp>
      <p:sp>
        <p:nvSpPr>
          <p:cNvPr id="12" name="Freeform 3">
            <a:extLst>
              <a:ext uri="{FF2B5EF4-FFF2-40B4-BE49-F238E27FC236}">
                <a16:creationId xmlns:a16="http://schemas.microsoft.com/office/drawing/2014/main" id="{2E2109B6-574D-5028-4717-25FA1E1DAE02}"/>
              </a:ext>
            </a:extLst>
          </p:cNvPr>
          <p:cNvSpPr/>
          <p:nvPr/>
        </p:nvSpPr>
        <p:spPr>
          <a:xfrm>
            <a:off x="9296400" y="34787"/>
            <a:ext cx="8991600" cy="10287000"/>
          </a:xfrm>
          <a:custGeom>
            <a:avLst/>
            <a:gdLst/>
            <a:ahLst/>
            <a:cxnLst/>
            <a:rect l="l" t="t" r="r" b="b"/>
            <a:pathLst>
              <a:path w="1035548" h="1184737">
                <a:moveTo>
                  <a:pt x="0" y="0"/>
                </a:moveTo>
                <a:lnTo>
                  <a:pt x="1035548" y="0"/>
                </a:lnTo>
                <a:lnTo>
                  <a:pt x="1035548" y="1184737"/>
                </a:lnTo>
                <a:lnTo>
                  <a:pt x="0" y="1184737"/>
                </a:lnTo>
                <a:close/>
              </a:path>
            </a:pathLst>
          </a:custGeom>
          <a:blipFill>
            <a:blip r:embed="rId2"/>
            <a:stretch>
              <a:fillRect t="-8202" b="-8202"/>
            </a:stretch>
          </a:blipFill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pPr marL="0" algn="r" defTabSz="914400" rtl="1" eaLnBrk="1" latinLnBrk="0" hangingPunct="1"/>
            <a:endParaRPr lang="en-US" dirty="0">
              <a:latin typeface="DM Sans" pitchFamily="2" charset="0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92770" y="553769"/>
            <a:ext cx="18041017" cy="11285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800"/>
              </a:lnSpc>
              <a:spcBef>
                <a:spcPct val="0"/>
              </a:spcBef>
            </a:pPr>
            <a:r>
              <a:rPr lang="en-US" sz="8000" dirty="0">
                <a:solidFill>
                  <a:srgbClr val="F0F5F9"/>
                </a:solidFill>
                <a:latin typeface="Georgia Pro" panose="02040502050405020303" pitchFamily="18" charset="0"/>
                <a:ea typeface="Georgia Pro Light"/>
                <a:cs typeface="Georgia Pro Light"/>
                <a:sym typeface="Georgia Pro Light"/>
              </a:rPr>
              <a:t>Project Review - </a:t>
            </a:r>
            <a:r>
              <a:rPr lang="en-US" sz="8000" dirty="0" err="1">
                <a:solidFill>
                  <a:srgbClr val="F0F5F9"/>
                </a:solidFill>
                <a:latin typeface="Georgia Pro" panose="02040502050405020303" pitchFamily="18" charset="0"/>
                <a:ea typeface="Georgia Pro Light"/>
                <a:cs typeface="Georgia Pro Light"/>
                <a:sym typeface="Georgia Pro Light"/>
              </a:rPr>
              <a:t>StormVision</a:t>
            </a:r>
            <a:r>
              <a:rPr lang="en-US" sz="8000" dirty="0">
                <a:solidFill>
                  <a:srgbClr val="F0F5F9"/>
                </a:solidFill>
                <a:latin typeface="Georgia Pro" panose="02040502050405020303" pitchFamily="18" charset="0"/>
                <a:ea typeface="Georgia Pro Light"/>
                <a:cs typeface="Georgia Pro Light"/>
                <a:sym typeface="Georgia Pro Light"/>
              </a:rPr>
              <a:t> - Interim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307180" y="3588713"/>
            <a:ext cx="4722020" cy="4064551"/>
            <a:chOff x="0" y="-47625"/>
            <a:chExt cx="6296027" cy="5049416"/>
          </a:xfrm>
        </p:grpSpPr>
        <p:sp>
          <p:nvSpPr>
            <p:cNvPr id="5" name="TextBox 5"/>
            <p:cNvSpPr txBox="1"/>
            <p:nvPr/>
          </p:nvSpPr>
          <p:spPr>
            <a:xfrm>
              <a:off x="0" y="1755776"/>
              <a:ext cx="6296027" cy="324601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342900" indent="-342900">
                <a:lnSpc>
                  <a:spcPts val="2939"/>
                </a:lnSpc>
                <a:buFont typeface="Arial" panose="020B0604020202020204" pitchFamily="34" charset="0"/>
                <a:buChar char="•"/>
              </a:pPr>
              <a:r>
                <a:rPr lang="en-US" sz="2500" b="1" u="sng" dirty="0">
                  <a:solidFill>
                    <a:srgbClr val="F0F5F9"/>
                  </a:solidFill>
                  <a:latin typeface="DM Sans" pitchFamily="2" charset="0"/>
                  <a:ea typeface="DM Sans"/>
                  <a:cs typeface="DM Sans"/>
                  <a:sym typeface="DM Sans"/>
                </a:rPr>
                <a:t>Input</a:t>
              </a:r>
              <a:r>
                <a:rPr lang="en-US" sz="2500" b="1" dirty="0">
                  <a:solidFill>
                    <a:srgbClr val="F0F5F9"/>
                  </a:solidFill>
                  <a:latin typeface="DM Sans" pitchFamily="2" charset="0"/>
                  <a:ea typeface="DM Sans"/>
                  <a:cs typeface="DM Sans"/>
                  <a:sym typeface="DM Sans"/>
                </a:rPr>
                <a:t>: </a:t>
              </a:r>
              <a:r>
                <a:rPr lang="en-US" sz="2500" dirty="0">
                  <a:solidFill>
                    <a:srgbClr val="F0F5F9"/>
                  </a:solidFill>
                  <a:latin typeface="DM Sans" pitchFamily="2" charset="0"/>
                  <a:ea typeface="DM Sans"/>
                  <a:cs typeface="DM Sans"/>
                  <a:sym typeface="DM Sans"/>
                </a:rPr>
                <a:t>aerial drone RGB image (real calm-sea + synthetic storm-sea)</a:t>
              </a:r>
            </a:p>
            <a:p>
              <a:pPr>
                <a:lnSpc>
                  <a:spcPts val="2939"/>
                </a:lnSpc>
              </a:pPr>
              <a:endParaRPr lang="en-US" sz="2500" dirty="0">
                <a:solidFill>
                  <a:srgbClr val="F0F5F9"/>
                </a:solidFill>
                <a:latin typeface="DM Sans" pitchFamily="2" charset="0"/>
                <a:ea typeface="DM Sans"/>
                <a:cs typeface="DM Sans"/>
                <a:sym typeface="DM Sans"/>
              </a:endParaRPr>
            </a:p>
            <a:p>
              <a:pPr marL="342900" indent="-342900">
                <a:lnSpc>
                  <a:spcPts val="2939"/>
                </a:lnSpc>
                <a:buFont typeface="Arial" panose="020B0604020202020204" pitchFamily="34" charset="0"/>
                <a:buChar char="•"/>
              </a:pPr>
              <a:r>
                <a:rPr lang="en-US" sz="2500" b="1" u="sng" dirty="0">
                  <a:solidFill>
                    <a:srgbClr val="F0F5F9"/>
                  </a:solidFill>
                  <a:latin typeface="DM Sans" pitchFamily="2" charset="0"/>
                  <a:ea typeface="DM Sans"/>
                  <a:cs typeface="DM Sans"/>
                  <a:sym typeface="DM Sans"/>
                </a:rPr>
                <a:t>Output: </a:t>
              </a:r>
              <a:r>
                <a:rPr lang="he-IL" sz="2500" b="1" u="sng" dirty="0">
                  <a:solidFill>
                    <a:srgbClr val="F0F5F9"/>
                  </a:solidFill>
                  <a:latin typeface="DM Sans" pitchFamily="2" charset="0"/>
                  <a:ea typeface="DM Sans"/>
                  <a:cs typeface="DM Sans"/>
                  <a:sym typeface="DM Sans"/>
                </a:rPr>
                <a:t> </a:t>
              </a:r>
              <a:r>
                <a:rPr lang="en" sz="2500" dirty="0">
                  <a:solidFill>
                    <a:schemeClr val="bg1"/>
                  </a:solidFill>
                  <a:latin typeface="DM Sans" pitchFamily="2" charset="0"/>
                </a:rPr>
                <a:t>Bounding Boxes (location) and Confidence Scores (probability).</a:t>
              </a:r>
              <a:endParaRPr lang="en-US" sz="2500" dirty="0">
                <a:solidFill>
                  <a:schemeClr val="bg1"/>
                </a:solidFill>
                <a:latin typeface="DM Sans" pitchFamily="2" charset="0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5753100" cy="5735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40"/>
                </a:lnSpc>
              </a:pPr>
              <a:r>
                <a:rPr lang="en-US" sz="2800" b="1" dirty="0">
                  <a:solidFill>
                    <a:srgbClr val="F0F5F9"/>
                  </a:solidFill>
                  <a:latin typeface="DM Sans" pitchFamily="2" charset="0"/>
                  <a:ea typeface="DM Sans Bold"/>
                  <a:cs typeface="DM Sans Bold"/>
                  <a:sym typeface="DM Sans Bold"/>
                </a:rPr>
                <a:t>Input &amp; Output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5486400" y="3575639"/>
            <a:ext cx="6385226" cy="5905375"/>
            <a:chOff x="0" y="-47625"/>
            <a:chExt cx="7475564" cy="3843730"/>
          </a:xfrm>
        </p:grpSpPr>
        <p:sp>
          <p:nvSpPr>
            <p:cNvPr id="8" name="TextBox 8"/>
            <p:cNvSpPr txBox="1"/>
            <p:nvPr/>
          </p:nvSpPr>
          <p:spPr>
            <a:xfrm>
              <a:off x="19824" y="649291"/>
              <a:ext cx="7455740" cy="314681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lvl="0" algn="l">
                <a:lnSpc>
                  <a:spcPts val="2939"/>
                </a:lnSpc>
              </a:pPr>
              <a:endParaRPr lang="en-US" sz="2500" dirty="0">
                <a:solidFill>
                  <a:srgbClr val="F0F5F9"/>
                </a:solidFill>
                <a:latin typeface="DM Sans" pitchFamily="2" charset="0"/>
                <a:ea typeface="DM Sans"/>
                <a:cs typeface="DM Sans"/>
                <a:sym typeface="DM Sans"/>
              </a:endParaRPr>
            </a:p>
            <a:p>
              <a:pPr marL="457200" lvl="0" indent="-457200">
                <a:lnSpc>
                  <a:spcPts val="2939"/>
                </a:lnSpc>
                <a:buFont typeface="Arial" panose="020B0604020202020204" pitchFamily="34" charset="0"/>
                <a:buChar char="•"/>
              </a:pPr>
              <a:r>
                <a:rPr lang="en-US" sz="2500" dirty="0">
                  <a:solidFill>
                    <a:srgbClr val="F0F5F9"/>
                  </a:solidFill>
                  <a:latin typeface="DM Sans" pitchFamily="2" charset="0"/>
                  <a:ea typeface="DM Sans"/>
                  <a:cs typeface="DM Sans"/>
                  <a:sym typeface="DM Sans"/>
                </a:rPr>
                <a:t>Shifted focus to robust person-in-water detection under severe weather conditions</a:t>
              </a:r>
              <a:endParaRPr lang="he-IL" sz="2500" dirty="0">
                <a:solidFill>
                  <a:srgbClr val="F0F5F9"/>
                </a:solidFill>
                <a:latin typeface="DM Sans" pitchFamily="2" charset="0"/>
                <a:ea typeface="DM Sans"/>
                <a:cs typeface="DM Sans"/>
                <a:sym typeface="DM Sans"/>
              </a:endParaRPr>
            </a:p>
            <a:p>
              <a:pPr marL="457200" lvl="0" indent="-457200">
                <a:lnSpc>
                  <a:spcPts val="2939"/>
                </a:lnSpc>
                <a:buFont typeface="Arial" panose="020B0604020202020204" pitchFamily="34" charset="0"/>
                <a:buChar char="•"/>
              </a:pPr>
              <a:endParaRPr lang="en-US" sz="2500" dirty="0">
                <a:solidFill>
                  <a:srgbClr val="F0F5F9"/>
                </a:solidFill>
                <a:latin typeface="DM Sans" pitchFamily="2" charset="0"/>
                <a:ea typeface="DM Sans"/>
                <a:cs typeface="DM Sans"/>
                <a:sym typeface="DM Sans"/>
              </a:endParaRPr>
            </a:p>
            <a:p>
              <a:pPr marL="457200" indent="-457200">
                <a:lnSpc>
                  <a:spcPts val="2939"/>
                </a:lnSpc>
                <a:buFont typeface="Arial" panose="020B0604020202020204" pitchFamily="34" charset="0"/>
                <a:buChar char="•"/>
              </a:pPr>
              <a:r>
                <a:rPr lang="en-US" sz="2500" dirty="0">
                  <a:solidFill>
                    <a:srgbClr val="F0F5F9"/>
                  </a:solidFill>
                  <a:latin typeface="DM Sans" pitchFamily="2" charset="0"/>
                  <a:ea typeface="DM Sans"/>
                  <a:cs typeface="DM Sans"/>
                  <a:sym typeface="DM Sans"/>
                </a:rPr>
                <a:t>Added synthetic storm data generation using Stable Diffusion + ControlNet</a:t>
              </a:r>
              <a:r>
                <a:rPr lang="he-IL" sz="2500" dirty="0">
                  <a:solidFill>
                    <a:srgbClr val="F0F5F9"/>
                  </a:solidFill>
                  <a:latin typeface="DM Sans" pitchFamily="2" charset="0"/>
                  <a:ea typeface="DM Sans"/>
                  <a:cs typeface="DM Sans"/>
                  <a:sym typeface="DM Sans"/>
                </a:rPr>
                <a:t> </a:t>
              </a:r>
              <a:r>
                <a:rPr lang="en" sz="2500" dirty="0">
                  <a:solidFill>
                    <a:srgbClr val="F0F5F9"/>
                  </a:solidFill>
                  <a:latin typeface="DM Sans" pitchFamily="2" charset="0"/>
                  <a:ea typeface="DM Sans"/>
                  <a:cs typeface="DM Sans"/>
                  <a:sym typeface="DM Sans"/>
                </a:rPr>
                <a:t>(inpainting with object-preserving masks)</a:t>
              </a:r>
              <a:endParaRPr lang="he-IL" sz="2500" dirty="0">
                <a:solidFill>
                  <a:srgbClr val="F0F5F9"/>
                </a:solidFill>
                <a:latin typeface="DM Sans" pitchFamily="2" charset="0"/>
                <a:ea typeface="DM Sans"/>
                <a:cs typeface="DM Sans"/>
                <a:sym typeface="DM Sans"/>
              </a:endParaRPr>
            </a:p>
            <a:p>
              <a:pPr>
                <a:lnSpc>
                  <a:spcPts val="2939"/>
                </a:lnSpc>
              </a:pPr>
              <a:endParaRPr lang="he-IL" sz="2500" dirty="0">
                <a:solidFill>
                  <a:srgbClr val="F0F5F9"/>
                </a:solidFill>
                <a:latin typeface="DM Sans" pitchFamily="2" charset="0"/>
                <a:ea typeface="DM Sans"/>
                <a:cs typeface="DM Sans"/>
                <a:sym typeface="DM Sans"/>
              </a:endParaRPr>
            </a:p>
            <a:p>
              <a:pPr marL="457200" indent="-457200">
                <a:lnSpc>
                  <a:spcPts val="2939"/>
                </a:lnSpc>
                <a:buFont typeface="Arial" panose="020B0604020202020204" pitchFamily="34" charset="0"/>
                <a:buChar char="•"/>
              </a:pPr>
              <a:r>
                <a:rPr lang="en" sz="2500" dirty="0">
                  <a:solidFill>
                    <a:srgbClr val="F0F5F9"/>
                  </a:solidFill>
                  <a:latin typeface="DM Sans" pitchFamily="2" charset="0"/>
                  <a:ea typeface="DM Sans"/>
                  <a:cs typeface="DM Sans"/>
                  <a:sym typeface="DM Sans"/>
                </a:rPr>
                <a:t>Introduced pair-aware dataset design</a:t>
              </a:r>
              <a:r>
                <a:rPr lang="he-IL" sz="2500" dirty="0">
                  <a:solidFill>
                    <a:srgbClr val="F0F5F9"/>
                  </a:solidFill>
                  <a:latin typeface="DM Sans" pitchFamily="2" charset="0"/>
                  <a:ea typeface="DM Sans"/>
                  <a:cs typeface="DM Sans"/>
                  <a:sym typeface="DM Sans"/>
                </a:rPr>
                <a:t> </a:t>
              </a:r>
              <a:r>
                <a:rPr lang="en" sz="2500" dirty="0">
                  <a:solidFill>
                    <a:srgbClr val="F0F5F9"/>
                  </a:solidFill>
                  <a:latin typeface="DM Sans" pitchFamily="2" charset="0"/>
                  <a:ea typeface="DM Sans"/>
                  <a:cs typeface="DM Sans"/>
                  <a:sym typeface="DM Sans"/>
                </a:rPr>
                <a:t>(ORIG vs SYNTH image</a:t>
              </a:r>
              <a:r>
                <a:rPr lang="he-IL" sz="2500" dirty="0">
                  <a:solidFill>
                    <a:srgbClr val="F0F5F9"/>
                  </a:solidFill>
                  <a:latin typeface="DM Sans" pitchFamily="2" charset="0"/>
                  <a:ea typeface="DM Sans"/>
                  <a:cs typeface="DM Sans"/>
                  <a:sym typeface="DM Sans"/>
                </a:rPr>
                <a:t>(</a:t>
              </a:r>
            </a:p>
            <a:p>
              <a:pPr>
                <a:lnSpc>
                  <a:spcPts val="2939"/>
                </a:lnSpc>
              </a:pPr>
              <a:endParaRPr lang="en-US" sz="2500" dirty="0">
                <a:solidFill>
                  <a:srgbClr val="F0F5F9"/>
                </a:solidFill>
                <a:latin typeface="DM Sans" pitchFamily="2" charset="0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7113835" cy="29214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l">
                <a:lnSpc>
                  <a:spcPts val="3640"/>
                </a:lnSpc>
              </a:pPr>
              <a:r>
                <a:rPr lang="en-US" sz="2800" b="1" dirty="0">
                  <a:solidFill>
                    <a:srgbClr val="F0F5F9"/>
                  </a:solidFill>
                  <a:latin typeface="DM Sans" pitchFamily="2" charset="0"/>
                  <a:ea typeface="DM Sans Bold"/>
                  <a:cs typeface="DM Sans Bold"/>
                  <a:sym typeface="DM Sans Bold"/>
                </a:rPr>
                <a:t>What changed from the proposal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1999097" y="3573561"/>
            <a:ext cx="6261194" cy="6159670"/>
            <a:chOff x="-137493" y="-47625"/>
            <a:chExt cx="5890593" cy="6979717"/>
          </a:xfrm>
        </p:grpSpPr>
        <p:sp>
          <p:nvSpPr>
            <p:cNvPr id="11" name="TextBox 11"/>
            <p:cNvSpPr txBox="1"/>
            <p:nvPr/>
          </p:nvSpPr>
          <p:spPr>
            <a:xfrm>
              <a:off x="-137493" y="1477608"/>
              <a:ext cx="5753100" cy="54544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42900" indent="-342900">
                <a:lnSpc>
                  <a:spcPts val="2939"/>
                </a:lnSpc>
                <a:buFont typeface="Arial" panose="020B0604020202020204" pitchFamily="34" charset="0"/>
                <a:buChar char="•"/>
              </a:pPr>
              <a:r>
                <a:rPr lang="en-US" sz="2500" dirty="0">
                  <a:solidFill>
                    <a:srgbClr val="F0F5F9"/>
                  </a:solidFill>
                  <a:latin typeface="DM Sans" pitchFamily="2" charset="0"/>
                </a:rPr>
                <a:t>Built a paired real–synthetic storm dataset for person-in-water detection</a:t>
              </a:r>
              <a:endParaRPr lang="he-IL" sz="2500" dirty="0">
                <a:solidFill>
                  <a:srgbClr val="F0F5F9"/>
                </a:solidFill>
                <a:latin typeface="DM Sans" pitchFamily="2" charset="0"/>
              </a:endParaRPr>
            </a:p>
            <a:p>
              <a:pPr>
                <a:lnSpc>
                  <a:spcPts val="2939"/>
                </a:lnSpc>
              </a:pPr>
              <a:endParaRPr lang="he-IL" sz="2500" dirty="0">
                <a:solidFill>
                  <a:srgbClr val="F0F5F9"/>
                </a:solidFill>
                <a:latin typeface="DM Sans" pitchFamily="2" charset="0"/>
                <a:ea typeface="DM Sans"/>
                <a:cs typeface="DM Sans"/>
                <a:sym typeface="DM Sans"/>
              </a:endParaRPr>
            </a:p>
            <a:p>
              <a:pPr marL="457200" indent="-457200">
                <a:lnSpc>
                  <a:spcPts val="2939"/>
                </a:lnSpc>
                <a:buFont typeface="Arial" panose="020B0604020202020204" pitchFamily="34" charset="0"/>
                <a:buChar char="•"/>
              </a:pPr>
              <a:r>
                <a:rPr lang="en" sz="2500" dirty="0">
                  <a:solidFill>
                    <a:srgbClr val="F0F5F9"/>
                  </a:solidFill>
                  <a:latin typeface="DM Sans" pitchFamily="2" charset="0"/>
                  <a:ea typeface="DM Sans"/>
                  <a:cs typeface="DM Sans"/>
                  <a:sym typeface="DM Sans"/>
                </a:rPr>
                <a:t>Introduced pair-aware evaluation to directly measure robustness degradation</a:t>
              </a:r>
              <a:endParaRPr lang="he-IL" sz="2500" dirty="0">
                <a:solidFill>
                  <a:srgbClr val="F0F5F9"/>
                </a:solidFill>
                <a:latin typeface="DM Sans" pitchFamily="2" charset="0"/>
                <a:ea typeface="DM Sans"/>
                <a:cs typeface="DM Sans"/>
                <a:sym typeface="DM Sans"/>
              </a:endParaRPr>
            </a:p>
            <a:p>
              <a:pPr marL="457200" indent="-457200">
                <a:lnSpc>
                  <a:spcPts val="2939"/>
                </a:lnSpc>
                <a:buFont typeface="Arial" panose="020B0604020202020204" pitchFamily="34" charset="0"/>
                <a:buChar char="•"/>
              </a:pPr>
              <a:endParaRPr lang="he-IL" sz="2500" dirty="0">
                <a:solidFill>
                  <a:srgbClr val="F0F5F9"/>
                </a:solidFill>
                <a:latin typeface="DM Sans" pitchFamily="2" charset="0"/>
                <a:ea typeface="DM Sans"/>
                <a:cs typeface="DM Sans"/>
                <a:sym typeface="DM Sans"/>
              </a:endParaRPr>
            </a:p>
            <a:p>
              <a:pPr marL="457200" indent="-457200">
                <a:lnSpc>
                  <a:spcPts val="2939"/>
                </a:lnSpc>
                <a:buFont typeface="Arial" panose="020B0604020202020204" pitchFamily="34" charset="0"/>
                <a:buChar char="•"/>
              </a:pPr>
              <a:r>
                <a:rPr lang="en-US" sz="2500" dirty="0">
                  <a:solidFill>
                    <a:srgbClr val="F0F5F9"/>
                  </a:solidFill>
                  <a:latin typeface="DM Sans" pitchFamily="2" charset="0"/>
                  <a:ea typeface="DM Sans"/>
                  <a:cs typeface="DM Sans"/>
                  <a:sym typeface="DM Sans"/>
                </a:rPr>
                <a:t>Demonstrated that fine-tuning with synthetic storm data improves detection robustness under</a:t>
              </a:r>
              <a:r>
                <a:rPr lang="he-IL" sz="2500" dirty="0">
                  <a:solidFill>
                    <a:srgbClr val="F0F5F9"/>
                  </a:solidFill>
                  <a:latin typeface="DM Sans" pitchFamily="2" charset="0"/>
                  <a:ea typeface="DM Sans"/>
                  <a:cs typeface="DM Sans"/>
                  <a:sym typeface="DM Sans"/>
                </a:rPr>
                <a:t> </a:t>
              </a:r>
              <a:r>
                <a:rPr lang="en" sz="2500" dirty="0">
                  <a:solidFill>
                    <a:srgbClr val="F0F5F9"/>
                  </a:solidFill>
                  <a:latin typeface="DM Sans" pitchFamily="2" charset="0"/>
                  <a:ea typeface="DM Sans"/>
                  <a:cs typeface="DM Sans"/>
                  <a:sym typeface="DM Sans"/>
                </a:rPr>
                <a:t>severe sea conditions</a:t>
              </a:r>
              <a:endParaRPr lang="en-US" sz="2500" dirty="0">
                <a:solidFill>
                  <a:srgbClr val="F0F5F9"/>
                </a:solidFill>
                <a:latin typeface="DM Sans" pitchFamily="2" charset="0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47625"/>
              <a:ext cx="5753100" cy="6180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40"/>
                </a:lnSpc>
              </a:pPr>
              <a:r>
                <a:rPr lang="en-US" sz="2800" b="1" dirty="0">
                  <a:solidFill>
                    <a:srgbClr val="F0F5F9"/>
                  </a:solidFill>
                  <a:latin typeface="DM Sans" pitchFamily="2" charset="0"/>
                  <a:ea typeface="DM Sans Bold"/>
                  <a:cs typeface="DM Sans Bold"/>
                  <a:sym typeface="DM Sans Bold"/>
                </a:rPr>
                <a:t>Novelty / contributions</a:t>
              </a:r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246983" y="2049595"/>
            <a:ext cx="18041017" cy="10522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99"/>
              </a:lnSpc>
              <a:spcBef>
                <a:spcPct val="0"/>
              </a:spcBef>
            </a:pPr>
            <a:r>
              <a:rPr lang="en-US" sz="2800" dirty="0">
                <a:solidFill>
                  <a:srgbClr val="F0F5F9"/>
                </a:solidFill>
                <a:latin typeface="Georgia Pro" panose="02040502050405020303" pitchFamily="18" charset="0"/>
                <a:ea typeface="Georgia Pro"/>
                <a:cs typeface="Georgia Pro"/>
                <a:sym typeface="Georgia Pro"/>
              </a:rPr>
              <a:t>Goal: Detect a person in water from aerial drone images and evaluate robustness under calm-to-storm sea</a:t>
            </a:r>
            <a:r>
              <a:rPr lang="he-IL" sz="2800" dirty="0">
                <a:solidFill>
                  <a:srgbClr val="F0F5F9"/>
                </a:solidFill>
                <a:latin typeface="Georgia Pro" panose="02040502050405020303" pitchFamily="18" charset="0"/>
                <a:ea typeface="Georgia Pro"/>
                <a:cs typeface="Georgia Pro"/>
                <a:sym typeface="Georgia Pro"/>
              </a:rPr>
              <a:t> </a:t>
            </a:r>
            <a:r>
              <a:rPr lang="en" sz="2800" dirty="0">
                <a:solidFill>
                  <a:srgbClr val="F0F5F9"/>
                </a:solidFill>
                <a:latin typeface="Georgia Pro" panose="02040502050405020303" pitchFamily="18" charset="0"/>
                <a:ea typeface="Georgia Pro"/>
                <a:cs typeface="Georgia Pro"/>
                <a:sym typeface="Georgia Pro"/>
              </a:rPr>
              <a:t>conditions using synthetic data</a:t>
            </a:r>
            <a:endParaRPr lang="en-US" sz="2800" dirty="0">
              <a:solidFill>
                <a:srgbClr val="F0F5F9"/>
              </a:solidFill>
              <a:latin typeface="Georgia Pro" panose="02040502050405020303" pitchFamily="18" charset="0"/>
              <a:ea typeface="Georgia Pro"/>
              <a:cs typeface="Georgia Pro"/>
              <a:sym typeface="Georgia Pr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3C57A3B4-D515-14AB-2B85-EBA82503808F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marL="0" algn="r" defTabSz="914400" rtl="1" eaLnBrk="1" latinLnBrk="0" hangingPunct="1"/>
            <a:endParaRPr lang="en-US" dirty="0"/>
          </a:p>
        </p:txBody>
      </p:sp>
      <p:sp>
        <p:nvSpPr>
          <p:cNvPr id="11" name="תיבת טקסט 10">
            <a:extLst>
              <a:ext uri="{FF2B5EF4-FFF2-40B4-BE49-F238E27FC236}">
                <a16:creationId xmlns:a16="http://schemas.microsoft.com/office/drawing/2014/main" id="{33D9754D-F5CB-8C24-04B3-C4FC3A30A765}"/>
              </a:ext>
            </a:extLst>
          </p:cNvPr>
          <p:cNvSpPr txBox="1"/>
          <p:nvPr/>
        </p:nvSpPr>
        <p:spPr>
          <a:xfrm>
            <a:off x="4800600" y="223255"/>
            <a:ext cx="10058400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" sz="4000" b="1" dirty="0">
                <a:solidFill>
                  <a:schemeClr val="bg1"/>
                </a:solidFill>
                <a:latin typeface="Georgia Pro" panose="02040502050405020303" pitchFamily="18" charset="0"/>
              </a:rPr>
              <a:t>Related Work (Previous Work)</a:t>
            </a:r>
            <a:endParaRPr lang="he-IL" sz="4000" b="1" dirty="0">
              <a:solidFill>
                <a:schemeClr val="bg1"/>
              </a:solidFill>
              <a:latin typeface="Georgia Pro" panose="02040502050405020303" pitchFamily="18" charset="0"/>
            </a:endParaRPr>
          </a:p>
        </p:txBody>
      </p:sp>
      <p:graphicFrame>
        <p:nvGraphicFramePr>
          <p:cNvPr id="2" name="טבלה 1">
            <a:extLst>
              <a:ext uri="{FF2B5EF4-FFF2-40B4-BE49-F238E27FC236}">
                <a16:creationId xmlns:a16="http://schemas.microsoft.com/office/drawing/2014/main" id="{FA737073-7558-D2A2-40A9-112D0DB04D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4606228"/>
              </p:ext>
            </p:extLst>
          </p:nvPr>
        </p:nvGraphicFramePr>
        <p:xfrm>
          <a:off x="-1" y="1409699"/>
          <a:ext cx="18288000" cy="8731990"/>
        </p:xfrm>
        <a:graphic>
          <a:graphicData uri="http://schemas.openxmlformats.org/drawingml/2006/table">
            <a:tbl>
              <a:tblPr/>
              <a:tblGrid>
                <a:gridCol w="914401">
                  <a:extLst>
                    <a:ext uri="{9D8B030D-6E8A-4147-A177-3AD203B41FA5}">
                      <a16:colId xmlns:a16="http://schemas.microsoft.com/office/drawing/2014/main" val="1762507965"/>
                    </a:ext>
                  </a:extLst>
                </a:gridCol>
                <a:gridCol w="2895600">
                  <a:extLst>
                    <a:ext uri="{9D8B030D-6E8A-4147-A177-3AD203B41FA5}">
                      <a16:colId xmlns:a16="http://schemas.microsoft.com/office/drawing/2014/main" val="3516904709"/>
                    </a:ext>
                  </a:extLst>
                </a:gridCol>
                <a:gridCol w="2362200">
                  <a:extLst>
                    <a:ext uri="{9D8B030D-6E8A-4147-A177-3AD203B41FA5}">
                      <a16:colId xmlns:a16="http://schemas.microsoft.com/office/drawing/2014/main" val="3298627943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1948634400"/>
                    </a:ext>
                  </a:extLst>
                </a:gridCol>
                <a:gridCol w="4267200">
                  <a:extLst>
                    <a:ext uri="{9D8B030D-6E8A-4147-A177-3AD203B41FA5}">
                      <a16:colId xmlns:a16="http://schemas.microsoft.com/office/drawing/2014/main" val="3379813888"/>
                    </a:ext>
                  </a:extLst>
                </a:gridCol>
                <a:gridCol w="5105399">
                  <a:extLst>
                    <a:ext uri="{9D8B030D-6E8A-4147-A177-3AD203B41FA5}">
                      <a16:colId xmlns:a16="http://schemas.microsoft.com/office/drawing/2014/main" val="1260163090"/>
                    </a:ext>
                  </a:extLst>
                </a:gridCol>
              </a:tblGrid>
              <a:tr h="812279"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he-IL" sz="2400" b="1" dirty="0">
                          <a:solidFill>
                            <a:schemeClr val="bg1"/>
                          </a:solidFill>
                          <a:effectLst/>
                          <a:latin typeface="DM Sans" pitchFamily="2" charset="0"/>
                        </a:rPr>
                        <a:t>#</a:t>
                      </a:r>
                      <a:endParaRPr lang="he-IL" sz="2400" dirty="0">
                        <a:solidFill>
                          <a:schemeClr val="bg1"/>
                        </a:solidFill>
                        <a:effectLst/>
                        <a:latin typeface="DM Sans" pitchFamily="2" charset="0"/>
                      </a:endParaRPr>
                    </a:p>
                  </a:txBody>
                  <a:tcPr marL="38661" marR="38661" marT="25774" marB="25774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" sz="2400" b="1" dirty="0">
                          <a:solidFill>
                            <a:schemeClr val="bg1"/>
                          </a:solidFill>
                          <a:effectLst/>
                          <a:latin typeface="DM Sans" pitchFamily="2" charset="0"/>
                        </a:rPr>
                        <a:t>Paper / Year</a:t>
                      </a:r>
                      <a:endParaRPr lang="en" sz="2400" dirty="0">
                        <a:solidFill>
                          <a:schemeClr val="bg1"/>
                        </a:solidFill>
                        <a:effectLst/>
                        <a:latin typeface="DM Sans" pitchFamily="2" charset="0"/>
                      </a:endParaRPr>
                    </a:p>
                  </a:txBody>
                  <a:tcPr marL="38661" marR="38661" marT="25774" marB="25774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" sz="2400" b="1" dirty="0">
                          <a:solidFill>
                            <a:schemeClr val="bg1"/>
                          </a:solidFill>
                          <a:effectLst/>
                          <a:latin typeface="DM Sans" pitchFamily="2" charset="0"/>
                        </a:rPr>
                        <a:t>Task</a:t>
                      </a:r>
                      <a:endParaRPr lang="en" sz="2400" dirty="0">
                        <a:solidFill>
                          <a:schemeClr val="bg1"/>
                        </a:solidFill>
                        <a:effectLst/>
                        <a:latin typeface="DM Sans" pitchFamily="2" charset="0"/>
                      </a:endParaRPr>
                    </a:p>
                  </a:txBody>
                  <a:tcPr marL="38661" marR="38661" marT="25774" marB="25774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" sz="2400" b="1" dirty="0">
                          <a:solidFill>
                            <a:schemeClr val="bg1"/>
                          </a:solidFill>
                          <a:effectLst/>
                          <a:latin typeface="DM Sans" pitchFamily="2" charset="0"/>
                        </a:rPr>
                        <a:t>Method &amp; Data</a:t>
                      </a:r>
                      <a:endParaRPr lang="en" sz="2400" dirty="0">
                        <a:solidFill>
                          <a:schemeClr val="bg1"/>
                        </a:solidFill>
                        <a:effectLst/>
                        <a:latin typeface="DM Sans" pitchFamily="2" charset="0"/>
                      </a:endParaRPr>
                    </a:p>
                  </a:txBody>
                  <a:tcPr marL="38661" marR="38661" marT="25774" marB="25774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" sz="2400" b="1" dirty="0">
                          <a:solidFill>
                            <a:schemeClr val="bg1"/>
                          </a:solidFill>
                          <a:effectLst/>
                          <a:latin typeface="DM Sans" pitchFamily="2" charset="0"/>
                        </a:rPr>
                        <a:t>Key Findings &amp; Limitations</a:t>
                      </a:r>
                      <a:endParaRPr lang="en" sz="2400" dirty="0">
                        <a:solidFill>
                          <a:schemeClr val="bg1"/>
                        </a:solidFill>
                        <a:effectLst/>
                        <a:latin typeface="DM Sans" pitchFamily="2" charset="0"/>
                      </a:endParaRPr>
                    </a:p>
                  </a:txBody>
                  <a:tcPr marL="38661" marR="38661" marT="25774" marB="25774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" sz="2400" b="1" dirty="0">
                          <a:solidFill>
                            <a:schemeClr val="bg1"/>
                          </a:solidFill>
                          <a:effectLst/>
                          <a:latin typeface="DM Sans" pitchFamily="2" charset="0"/>
                        </a:rPr>
                        <a:t>Relevance to My Project</a:t>
                      </a:r>
                      <a:endParaRPr lang="en" sz="2400" dirty="0">
                        <a:solidFill>
                          <a:schemeClr val="bg1"/>
                        </a:solidFill>
                        <a:effectLst/>
                        <a:latin typeface="DM Sans" pitchFamily="2" charset="0"/>
                      </a:endParaRPr>
                    </a:p>
                  </a:txBody>
                  <a:tcPr marL="38661" marR="38661" marT="25774" marB="25774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8532505"/>
                  </a:ext>
                </a:extLst>
              </a:tr>
              <a:tr h="2411450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he-IL" sz="2400" b="1">
                          <a:solidFill>
                            <a:schemeClr val="bg1"/>
                          </a:solidFill>
                          <a:effectLst/>
                          <a:latin typeface="DM Sans" pitchFamily="2" charset="0"/>
                        </a:rPr>
                        <a:t>1</a:t>
                      </a:r>
                      <a:endParaRPr lang="he-IL" sz="2400">
                        <a:solidFill>
                          <a:schemeClr val="bg1"/>
                        </a:solidFill>
                        <a:effectLst/>
                        <a:latin typeface="DM Sans" pitchFamily="2" charset="0"/>
                      </a:endParaRPr>
                    </a:p>
                  </a:txBody>
                  <a:tcPr marL="38661" marR="38661" marT="25774" marB="25774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" sz="2400" b="1" dirty="0" err="1">
                          <a:solidFill>
                            <a:schemeClr val="bg1"/>
                          </a:solidFill>
                          <a:effectLst/>
                          <a:latin typeface="DM Sans" pitchFamily="2" charset="0"/>
                        </a:rPr>
                        <a:t>SeaDronesSee</a:t>
                      </a:r>
                      <a:r>
                        <a:rPr lang="en" sz="2400" b="1" dirty="0">
                          <a:solidFill>
                            <a:schemeClr val="bg1"/>
                          </a:solidFill>
                          <a:effectLst/>
                          <a:latin typeface="DM Sans" pitchFamily="2" charset="0"/>
                        </a:rPr>
                        <a:t> (2022)</a:t>
                      </a:r>
                      <a:endParaRPr lang="en" sz="2400" dirty="0">
                        <a:solidFill>
                          <a:schemeClr val="bg1"/>
                        </a:solidFill>
                        <a:effectLst/>
                        <a:latin typeface="DM Sans" pitchFamily="2" charset="0"/>
                      </a:endParaRPr>
                    </a:p>
                  </a:txBody>
                  <a:tcPr marL="38661" marR="38661" marT="25774" marB="25774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" sz="2400" dirty="0">
                          <a:solidFill>
                            <a:schemeClr val="bg1"/>
                          </a:solidFill>
                          <a:effectLst/>
                          <a:latin typeface="DM Sans" pitchFamily="2" charset="0"/>
                        </a:rPr>
                        <a:t>Human detection in open water</a:t>
                      </a:r>
                    </a:p>
                  </a:txBody>
                  <a:tcPr marL="38661" marR="38661" marT="25774" marB="25774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" sz="2400" dirty="0">
                          <a:solidFill>
                            <a:schemeClr val="bg1"/>
                          </a:solidFill>
                          <a:effectLst/>
                          <a:latin typeface="DM Sans" pitchFamily="2" charset="0"/>
                        </a:rPr>
                        <a:t>54K frames (YOLO / R-CNN)</a:t>
                      </a:r>
                    </a:p>
                  </a:txBody>
                  <a:tcPr marL="38661" marR="38661" marT="25774" marB="25774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" sz="2400" b="1" dirty="0">
                          <a:solidFill>
                            <a:schemeClr val="bg1"/>
                          </a:solidFill>
                          <a:effectLst/>
                          <a:latin typeface="DM Sans" pitchFamily="2" charset="0"/>
                        </a:rPr>
                        <a:t>Finding:</a:t>
                      </a:r>
                      <a:r>
                        <a:rPr lang="en" sz="2400" dirty="0">
                          <a:solidFill>
                            <a:schemeClr val="bg1"/>
                          </a:solidFill>
                          <a:effectLst/>
                          <a:latin typeface="DM Sans" pitchFamily="2" charset="0"/>
                        </a:rPr>
                        <a:t> Small humans are hard to detect.</a:t>
                      </a:r>
                    </a:p>
                    <a:p>
                      <a:pPr rtl="0">
                        <a:buNone/>
                      </a:pPr>
                      <a:br>
                        <a:rPr lang="en" sz="2400" dirty="0">
                          <a:solidFill>
                            <a:schemeClr val="bg1"/>
                          </a:solidFill>
                          <a:effectLst/>
                          <a:latin typeface="DM Sans" pitchFamily="2" charset="0"/>
                        </a:rPr>
                      </a:br>
                      <a:endParaRPr lang="en" sz="2400" dirty="0">
                        <a:solidFill>
                          <a:schemeClr val="bg1"/>
                        </a:solidFill>
                        <a:effectLst/>
                        <a:latin typeface="DM Sans" pitchFamily="2" charset="0"/>
                      </a:endParaRPr>
                    </a:p>
                    <a:p>
                      <a:pPr rtl="0">
                        <a:buNone/>
                      </a:pPr>
                      <a:r>
                        <a:rPr lang="en" sz="2400" b="1" dirty="0">
                          <a:solidFill>
                            <a:schemeClr val="bg1"/>
                          </a:solidFill>
                          <a:effectLst/>
                          <a:latin typeface="DM Sans" pitchFamily="2" charset="0"/>
                        </a:rPr>
                        <a:t>Limit:</a:t>
                      </a:r>
                      <a:r>
                        <a:rPr lang="en" sz="2400" dirty="0">
                          <a:solidFill>
                            <a:schemeClr val="bg1"/>
                          </a:solidFill>
                          <a:effectLst/>
                          <a:latin typeface="DM Sans" pitchFamily="2" charset="0"/>
                        </a:rPr>
                        <a:t> No rough-sea conditions.</a:t>
                      </a:r>
                    </a:p>
                  </a:txBody>
                  <a:tcPr marL="38661" marR="38661" marT="25774" marB="25774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" sz="2400" dirty="0">
                          <a:solidFill>
                            <a:schemeClr val="bg1"/>
                          </a:solidFill>
                          <a:effectLst/>
                          <a:latin typeface="DM Sans" pitchFamily="2" charset="0"/>
                        </a:rPr>
                        <a:t>Serves as the main dataset we extend with GenAI rough-sea augmentation.</a:t>
                      </a:r>
                    </a:p>
                  </a:txBody>
                  <a:tcPr marL="38661" marR="38661" marT="25774" marB="25774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4723238"/>
                  </a:ext>
                </a:extLst>
              </a:tr>
              <a:tr h="2639904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he-IL" sz="2400" b="1">
                          <a:solidFill>
                            <a:schemeClr val="bg1"/>
                          </a:solidFill>
                          <a:effectLst/>
                          <a:latin typeface="DM Sans" pitchFamily="2" charset="0"/>
                        </a:rPr>
                        <a:t>2</a:t>
                      </a:r>
                      <a:endParaRPr lang="he-IL" sz="2400">
                        <a:solidFill>
                          <a:schemeClr val="bg1"/>
                        </a:solidFill>
                        <a:effectLst/>
                        <a:latin typeface="DM Sans" pitchFamily="2" charset="0"/>
                      </a:endParaRPr>
                    </a:p>
                  </a:txBody>
                  <a:tcPr marL="38661" marR="38661" marT="25774" marB="25774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" sz="2400" b="1" dirty="0">
                          <a:solidFill>
                            <a:schemeClr val="bg1"/>
                          </a:solidFill>
                          <a:effectLst/>
                          <a:latin typeface="DM Sans" pitchFamily="2" charset="0"/>
                        </a:rPr>
                        <a:t>Person-in-Water Detection (2024)</a:t>
                      </a:r>
                      <a:endParaRPr lang="en" sz="2400" dirty="0">
                        <a:solidFill>
                          <a:schemeClr val="bg1"/>
                        </a:solidFill>
                        <a:effectLst/>
                        <a:latin typeface="DM Sans" pitchFamily="2" charset="0"/>
                      </a:endParaRPr>
                    </a:p>
                  </a:txBody>
                  <a:tcPr marL="38661" marR="38661" marT="25774" marB="25774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" sz="2400">
                          <a:solidFill>
                            <a:schemeClr val="bg1"/>
                          </a:solidFill>
                          <a:effectLst/>
                          <a:latin typeface="DM Sans" pitchFamily="2" charset="0"/>
                        </a:rPr>
                        <a:t>Detect people for SAR</a:t>
                      </a:r>
                    </a:p>
                  </a:txBody>
                  <a:tcPr marL="38661" marR="38661" marT="25774" marB="25774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" sz="2400">
                          <a:solidFill>
                            <a:schemeClr val="bg1"/>
                          </a:solidFill>
                          <a:effectLst/>
                          <a:latin typeface="DM Sans" pitchFamily="2" charset="0"/>
                        </a:rPr>
                        <a:t>72K frames, YOLOv4</a:t>
                      </a:r>
                    </a:p>
                  </a:txBody>
                  <a:tcPr marL="38661" marR="38661" marT="25774" marB="25774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" sz="2400" b="1" dirty="0">
                          <a:solidFill>
                            <a:schemeClr val="bg1"/>
                          </a:solidFill>
                          <a:effectLst/>
                          <a:latin typeface="DM Sans" pitchFamily="2" charset="0"/>
                        </a:rPr>
                        <a:t>Finding:</a:t>
                      </a:r>
                      <a:r>
                        <a:rPr lang="en" sz="2400" dirty="0">
                          <a:solidFill>
                            <a:schemeClr val="bg1"/>
                          </a:solidFill>
                          <a:effectLst/>
                          <a:latin typeface="DM Sans" pitchFamily="2" charset="0"/>
                        </a:rPr>
                        <a:t> Accuracy drops in unseen environments.</a:t>
                      </a:r>
                    </a:p>
                    <a:p>
                      <a:pPr rtl="0">
                        <a:buNone/>
                      </a:pPr>
                      <a:br>
                        <a:rPr lang="en" sz="2400" dirty="0">
                          <a:solidFill>
                            <a:schemeClr val="bg1"/>
                          </a:solidFill>
                          <a:effectLst/>
                          <a:latin typeface="DM Sans" pitchFamily="2" charset="0"/>
                        </a:rPr>
                      </a:br>
                      <a:endParaRPr lang="en" sz="2400" dirty="0">
                        <a:solidFill>
                          <a:schemeClr val="bg1"/>
                        </a:solidFill>
                        <a:effectLst/>
                        <a:latin typeface="DM Sans" pitchFamily="2" charset="0"/>
                      </a:endParaRPr>
                    </a:p>
                    <a:p>
                      <a:pPr rtl="0">
                        <a:buNone/>
                      </a:pPr>
                      <a:r>
                        <a:rPr lang="en" sz="2400" b="1" dirty="0">
                          <a:solidFill>
                            <a:schemeClr val="bg1"/>
                          </a:solidFill>
                          <a:effectLst/>
                          <a:latin typeface="DM Sans" pitchFamily="2" charset="0"/>
                        </a:rPr>
                        <a:t>Limit:</a:t>
                      </a:r>
                      <a:r>
                        <a:rPr lang="en" sz="2400" dirty="0">
                          <a:solidFill>
                            <a:schemeClr val="bg1"/>
                          </a:solidFill>
                          <a:effectLst/>
                          <a:latin typeface="DM Sans" pitchFamily="2" charset="0"/>
                        </a:rPr>
                        <a:t> Lacks extreme sea states.</a:t>
                      </a:r>
                    </a:p>
                  </a:txBody>
                  <a:tcPr marL="38661" marR="38661" marT="25774" marB="25774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" sz="2400">
                          <a:solidFill>
                            <a:schemeClr val="bg1"/>
                          </a:solidFill>
                          <a:effectLst/>
                          <a:latin typeface="DM Sans" pitchFamily="2" charset="0"/>
                        </a:rPr>
                        <a:t>Guides evaluation strategy: Prioritize High Recall and minimize False Negatives.</a:t>
                      </a:r>
                    </a:p>
                  </a:txBody>
                  <a:tcPr marL="38661" marR="38661" marT="25774" marB="25774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0245896"/>
                  </a:ext>
                </a:extLst>
              </a:tr>
              <a:tr h="2868357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he-IL" sz="2400" b="1">
                          <a:solidFill>
                            <a:schemeClr val="bg1"/>
                          </a:solidFill>
                          <a:effectLst/>
                          <a:latin typeface="DM Sans" pitchFamily="2" charset="0"/>
                        </a:rPr>
                        <a:t>3</a:t>
                      </a:r>
                      <a:endParaRPr lang="he-IL" sz="2400">
                        <a:solidFill>
                          <a:schemeClr val="bg1"/>
                        </a:solidFill>
                        <a:effectLst/>
                        <a:latin typeface="DM Sans" pitchFamily="2" charset="0"/>
                      </a:endParaRPr>
                    </a:p>
                  </a:txBody>
                  <a:tcPr marL="38661" marR="38661" marT="25774" marB="25774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" sz="2400" b="1">
                          <a:solidFill>
                            <a:schemeClr val="bg1"/>
                          </a:solidFill>
                          <a:effectLst/>
                          <a:latin typeface="DM Sans" pitchFamily="2" charset="0"/>
                        </a:rPr>
                        <a:t>SafeSea (2024)</a:t>
                      </a:r>
                      <a:endParaRPr lang="en" sz="2400">
                        <a:solidFill>
                          <a:schemeClr val="bg1"/>
                        </a:solidFill>
                        <a:effectLst/>
                        <a:latin typeface="DM Sans" pitchFamily="2" charset="0"/>
                      </a:endParaRPr>
                    </a:p>
                  </a:txBody>
                  <a:tcPr marL="38661" marR="38661" marT="25774" marB="25774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" sz="2400">
                          <a:solidFill>
                            <a:schemeClr val="bg1"/>
                          </a:solidFill>
                          <a:effectLst/>
                          <a:latin typeface="DM Sans" pitchFamily="2" charset="0"/>
                        </a:rPr>
                        <a:t>Generate synthetic harsh sea states</a:t>
                      </a:r>
                    </a:p>
                  </a:txBody>
                  <a:tcPr marL="38661" marR="38661" marT="25774" marB="25774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" sz="2400">
                          <a:solidFill>
                            <a:schemeClr val="bg1"/>
                          </a:solidFill>
                          <a:effectLst/>
                          <a:latin typeface="DM Sans" pitchFamily="2" charset="0"/>
                        </a:rPr>
                        <a:t>Latent Diffusion (Sea editing)</a:t>
                      </a:r>
                    </a:p>
                  </a:txBody>
                  <a:tcPr marL="38661" marR="38661" marT="25774" marB="25774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" sz="2400" b="1">
                          <a:solidFill>
                            <a:schemeClr val="bg1"/>
                          </a:solidFill>
                          <a:effectLst/>
                          <a:latin typeface="DM Sans" pitchFamily="2" charset="0"/>
                        </a:rPr>
                        <a:t>Finding:</a:t>
                      </a:r>
                      <a:r>
                        <a:rPr lang="en" sz="2400">
                          <a:solidFill>
                            <a:schemeClr val="bg1"/>
                          </a:solidFill>
                          <a:effectLst/>
                          <a:latin typeface="DM Sans" pitchFamily="2" charset="0"/>
                        </a:rPr>
                        <a:t> Rough-sea augmentation improves robustness.</a:t>
                      </a:r>
                    </a:p>
                    <a:p>
                      <a:pPr rtl="0">
                        <a:buNone/>
                      </a:pPr>
                      <a:br>
                        <a:rPr lang="en" sz="2400">
                          <a:solidFill>
                            <a:schemeClr val="bg1"/>
                          </a:solidFill>
                          <a:effectLst/>
                          <a:latin typeface="DM Sans" pitchFamily="2" charset="0"/>
                        </a:rPr>
                      </a:br>
                      <a:endParaRPr lang="en" sz="2400">
                        <a:solidFill>
                          <a:schemeClr val="bg1"/>
                        </a:solidFill>
                        <a:effectLst/>
                        <a:latin typeface="DM Sans" pitchFamily="2" charset="0"/>
                      </a:endParaRPr>
                    </a:p>
                    <a:p>
                      <a:pPr rtl="0">
                        <a:buNone/>
                      </a:pPr>
                      <a:r>
                        <a:rPr lang="en" sz="2400" b="1">
                          <a:solidFill>
                            <a:schemeClr val="bg1"/>
                          </a:solidFill>
                          <a:effectLst/>
                          <a:latin typeface="DM Sans" pitchFamily="2" charset="0"/>
                        </a:rPr>
                        <a:t>Limit:</a:t>
                      </a:r>
                      <a:r>
                        <a:rPr lang="en" sz="2400">
                          <a:solidFill>
                            <a:schemeClr val="bg1"/>
                          </a:solidFill>
                          <a:effectLst/>
                          <a:latin typeface="DM Sans" pitchFamily="2" charset="0"/>
                        </a:rPr>
                        <a:t> Not focused on "person-in-water".</a:t>
                      </a:r>
                    </a:p>
                  </a:txBody>
                  <a:tcPr marL="38661" marR="38661" marT="25774" marB="25774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" sz="2400" dirty="0">
                          <a:solidFill>
                            <a:schemeClr val="bg1"/>
                          </a:solidFill>
                          <a:effectLst/>
                          <a:latin typeface="DM Sans" pitchFamily="2" charset="0"/>
                        </a:rPr>
                        <a:t>The conceptual foundation for our GenAI sea-state augmentation approach.</a:t>
                      </a:r>
                    </a:p>
                  </a:txBody>
                  <a:tcPr marL="38661" marR="38661" marT="25774" marB="25774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507356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934258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2">
            <a:extLst>
              <a:ext uri="{FF2B5EF4-FFF2-40B4-BE49-F238E27FC236}">
                <a16:creationId xmlns:a16="http://schemas.microsoft.com/office/drawing/2014/main" id="{B9304412-911F-0D2F-549E-7C9081401B2B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marL="0" algn="r" defTabSz="914400" rtl="1" eaLnBrk="1" latinLnBrk="0" hangingPunct="1"/>
            <a:endParaRPr lang="en-US" dirty="0"/>
          </a:p>
        </p:txBody>
      </p:sp>
      <p:sp>
        <p:nvSpPr>
          <p:cNvPr id="3" name="תיבת טקסט 2">
            <a:extLst>
              <a:ext uri="{FF2B5EF4-FFF2-40B4-BE49-F238E27FC236}">
                <a16:creationId xmlns:a16="http://schemas.microsoft.com/office/drawing/2014/main" id="{01F2131F-8645-C6A6-68D0-6E2F486A73D0}"/>
              </a:ext>
            </a:extLst>
          </p:cNvPr>
          <p:cNvSpPr txBox="1"/>
          <p:nvPr/>
        </p:nvSpPr>
        <p:spPr>
          <a:xfrm>
            <a:off x="4191000" y="2019300"/>
            <a:ext cx="132588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0" algn="l" defTabSz="914400" rtl="0" eaLnBrk="1" latinLnBrk="0" hangingPunct="1"/>
            <a:br>
              <a:rPr lang="en-US" dirty="0"/>
            </a:br>
            <a:endParaRPr lang="he-IL" dirty="0"/>
          </a:p>
        </p:txBody>
      </p:sp>
      <p:sp>
        <p:nvSpPr>
          <p:cNvPr id="10" name="תיבת טקסט 9">
            <a:extLst>
              <a:ext uri="{FF2B5EF4-FFF2-40B4-BE49-F238E27FC236}">
                <a16:creationId xmlns:a16="http://schemas.microsoft.com/office/drawing/2014/main" id="{62E729D7-AB0C-32BB-3F92-7697247C7961}"/>
              </a:ext>
            </a:extLst>
          </p:cNvPr>
          <p:cNvSpPr txBox="1"/>
          <p:nvPr/>
        </p:nvSpPr>
        <p:spPr>
          <a:xfrm>
            <a:off x="7315200" y="338690"/>
            <a:ext cx="5105400" cy="92333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Georgia Pro" panose="02040502050405020303" pitchFamily="18" charset="0"/>
              </a:rPr>
              <a:t>Examples:</a:t>
            </a:r>
            <a:endParaRPr lang="he-IL" sz="5400" b="1" dirty="0">
              <a:solidFill>
                <a:schemeClr val="bg1"/>
              </a:solidFill>
              <a:latin typeface="Georgia Pro" panose="02040502050405020303" pitchFamily="18" charset="0"/>
            </a:endParaRPr>
          </a:p>
        </p:txBody>
      </p:sp>
      <p:pic>
        <p:nvPicPr>
          <p:cNvPr id="6" name="תמונה 5" descr="תמונה שמכילה מים, אגם, בחוץ, ערפל&#10;&#10;תוכן בינה מלאכותית גנרטיבית עשוי להיות שגוי.">
            <a:extLst>
              <a:ext uri="{FF2B5EF4-FFF2-40B4-BE49-F238E27FC236}">
                <a16:creationId xmlns:a16="http://schemas.microsoft.com/office/drawing/2014/main" id="{C0EF03E0-4283-65A1-C04E-B3E8AED92A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600" y="1395412"/>
            <a:ext cx="8915400" cy="8891588"/>
          </a:xfrm>
          <a:prstGeom prst="rect">
            <a:avLst/>
          </a:prstGeom>
        </p:spPr>
      </p:pic>
      <p:pic>
        <p:nvPicPr>
          <p:cNvPr id="8" name="תמונה 7" descr="תמונה שמכילה מים, בחוץ, אגם, תחבורה&#10;&#10;תוכן בינה מלאכותית גנרטיבית עשוי להיות שגוי.">
            <a:extLst>
              <a:ext uri="{FF2B5EF4-FFF2-40B4-BE49-F238E27FC236}">
                <a16:creationId xmlns:a16="http://schemas.microsoft.com/office/drawing/2014/main" id="{85BD5AB7-7E03-167E-70AB-FE971BFF3F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5412"/>
            <a:ext cx="9372600" cy="8891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3525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2">
            <a:extLst>
              <a:ext uri="{FF2B5EF4-FFF2-40B4-BE49-F238E27FC236}">
                <a16:creationId xmlns:a16="http://schemas.microsoft.com/office/drawing/2014/main" id="{3D5A338D-42F9-3A5C-8A20-634749DC9358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marL="0" algn="r" defTabSz="914400" rtl="1" eaLnBrk="1" latinLnBrk="0" hangingPunct="1"/>
            <a:endParaRPr lang="en-US" dirty="0">
              <a:latin typeface="DM Sans" pitchFamily="2" charset="0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846200" y="4212431"/>
            <a:ext cx="5551423" cy="1323586"/>
            <a:chOff x="0" y="-47625"/>
            <a:chExt cx="7401897" cy="1764781"/>
          </a:xfrm>
        </p:grpSpPr>
        <p:sp>
          <p:nvSpPr>
            <p:cNvPr id="5" name="TextBox 5"/>
            <p:cNvSpPr txBox="1"/>
            <p:nvPr/>
          </p:nvSpPr>
          <p:spPr>
            <a:xfrm>
              <a:off x="0" y="1146231"/>
              <a:ext cx="7401897" cy="5709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499"/>
                </a:lnSpc>
              </a:pPr>
              <a:endParaRPr lang="en-US" sz="2499" dirty="0">
                <a:solidFill>
                  <a:srgbClr val="F0F5F9"/>
                </a:solidFill>
                <a:latin typeface="DM Sans" pitchFamily="2" charset="0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5753100" cy="5887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640"/>
                </a:lnSpc>
              </a:pPr>
              <a:endParaRPr lang="en-US" sz="2600" b="1" dirty="0">
                <a:solidFill>
                  <a:srgbClr val="F0F5F9"/>
                </a:solidFill>
                <a:latin typeface="DM Sans" pitchFamily="2" charset="0"/>
                <a:ea typeface="DM Sans Bold"/>
                <a:cs typeface="DM Sans Bold"/>
                <a:sym typeface="DM Sans Bold"/>
              </a:endParaRP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2065420" y="4212431"/>
            <a:ext cx="4816633" cy="1323586"/>
            <a:chOff x="0" y="-47625"/>
            <a:chExt cx="6422177" cy="1764781"/>
          </a:xfrm>
        </p:grpSpPr>
        <p:sp>
          <p:nvSpPr>
            <p:cNvPr id="8" name="TextBox 8"/>
            <p:cNvSpPr txBox="1"/>
            <p:nvPr/>
          </p:nvSpPr>
          <p:spPr>
            <a:xfrm>
              <a:off x="0" y="1146231"/>
              <a:ext cx="6422177" cy="5709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499"/>
                </a:lnSpc>
              </a:pPr>
              <a:endParaRPr lang="en-US" sz="2499" dirty="0">
                <a:solidFill>
                  <a:srgbClr val="F0F5F9"/>
                </a:solidFill>
                <a:latin typeface="DM Sans" pitchFamily="2" charset="0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6422177" cy="5887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640"/>
                </a:lnSpc>
              </a:pPr>
              <a:endParaRPr lang="en-US" sz="2600" b="1" dirty="0">
                <a:solidFill>
                  <a:srgbClr val="F0F5F9"/>
                </a:solidFill>
                <a:latin typeface="DM Sans" pitchFamily="2" charset="0"/>
                <a:ea typeface="DM Sans Bold"/>
                <a:cs typeface="DM Sans Bold"/>
                <a:sym typeface="DM Sans Bold"/>
              </a:endParaRPr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666750" y="2210890"/>
            <a:ext cx="17621250" cy="4776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919"/>
              </a:lnSpc>
              <a:spcBef>
                <a:spcPct val="0"/>
              </a:spcBef>
            </a:pPr>
            <a:endParaRPr lang="en-US" sz="2799" dirty="0">
              <a:solidFill>
                <a:srgbClr val="F0F5F9"/>
              </a:solidFill>
              <a:latin typeface="DM Sans" pitchFamily="2" charset="0"/>
              <a:ea typeface="Georgia Pro"/>
              <a:cs typeface="Georgia Pro"/>
              <a:sym typeface="Georgia Pro"/>
            </a:endParaRPr>
          </a:p>
        </p:txBody>
      </p:sp>
      <p:sp>
        <p:nvSpPr>
          <p:cNvPr id="3" name="תיבת טקסט 2">
            <a:extLst>
              <a:ext uri="{FF2B5EF4-FFF2-40B4-BE49-F238E27FC236}">
                <a16:creationId xmlns:a16="http://schemas.microsoft.com/office/drawing/2014/main" id="{90962627-A63A-F609-C636-83BC060C1081}"/>
              </a:ext>
            </a:extLst>
          </p:cNvPr>
          <p:cNvSpPr txBox="1"/>
          <p:nvPr/>
        </p:nvSpPr>
        <p:spPr>
          <a:xfrm>
            <a:off x="666750" y="419100"/>
            <a:ext cx="16954500" cy="132343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" sz="8000" dirty="0">
                <a:solidFill>
                  <a:schemeClr val="bg1"/>
                </a:solidFill>
                <a:latin typeface="Georgia Pro" panose="02040502050405020303" pitchFamily="18" charset="0"/>
                <a:cs typeface="+mj-cs"/>
              </a:rPr>
              <a:t>Dataset + EDA (300 samples)</a:t>
            </a:r>
            <a:endParaRPr lang="he-IL" sz="8000" dirty="0">
              <a:solidFill>
                <a:schemeClr val="bg1"/>
              </a:solidFill>
              <a:latin typeface="Georgia Pro" panose="02040502050405020303" pitchFamily="18" charset="0"/>
              <a:cs typeface="+mj-cs"/>
            </a:endParaRPr>
          </a:p>
        </p:txBody>
      </p:sp>
      <p:sp>
        <p:nvSpPr>
          <p:cNvPr id="11" name="תיבת טקסט 10">
            <a:extLst>
              <a:ext uri="{FF2B5EF4-FFF2-40B4-BE49-F238E27FC236}">
                <a16:creationId xmlns:a16="http://schemas.microsoft.com/office/drawing/2014/main" id="{6DF373FE-B26C-6981-9F5D-231BFE8A8B2E}"/>
              </a:ext>
            </a:extLst>
          </p:cNvPr>
          <p:cNvSpPr txBox="1"/>
          <p:nvPr/>
        </p:nvSpPr>
        <p:spPr>
          <a:xfrm>
            <a:off x="11658600" y="1933871"/>
            <a:ext cx="6172200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" sz="3200" b="1" dirty="0">
                <a:solidFill>
                  <a:schemeClr val="bg1"/>
                </a:solidFill>
                <a:latin typeface="DM Sans" pitchFamily="2" charset="0"/>
              </a:rPr>
              <a:t>Dataset</a:t>
            </a:r>
            <a:endParaRPr lang="he-IL" sz="2500" b="1" dirty="0">
              <a:solidFill>
                <a:schemeClr val="bg1"/>
              </a:solidFill>
              <a:latin typeface="DM Sans" pitchFamily="2" charset="0"/>
            </a:endParaRPr>
          </a:p>
        </p:txBody>
      </p:sp>
      <p:sp>
        <p:nvSpPr>
          <p:cNvPr id="12" name="תיבת טקסט 11">
            <a:extLst>
              <a:ext uri="{FF2B5EF4-FFF2-40B4-BE49-F238E27FC236}">
                <a16:creationId xmlns:a16="http://schemas.microsoft.com/office/drawing/2014/main" id="{80338441-6515-F692-5A4E-130654D7EDF0}"/>
              </a:ext>
            </a:extLst>
          </p:cNvPr>
          <p:cNvSpPr txBox="1"/>
          <p:nvPr/>
        </p:nvSpPr>
        <p:spPr>
          <a:xfrm>
            <a:off x="8950324" y="2696788"/>
            <a:ext cx="8458200" cy="415498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" sz="2400" b="1" dirty="0">
                <a:solidFill>
                  <a:schemeClr val="bg1"/>
                </a:solidFill>
                <a:latin typeface="DM Sans" pitchFamily="2" charset="0"/>
              </a:rPr>
              <a:t>Total Volume:</a:t>
            </a:r>
            <a:r>
              <a:rPr lang="he-IL" sz="2400" b="1" dirty="0">
                <a:solidFill>
                  <a:schemeClr val="bg1"/>
                </a:solidFill>
                <a:latin typeface="DM Sans" pitchFamily="2" charset="0"/>
              </a:rPr>
              <a:t> </a:t>
            </a:r>
            <a:r>
              <a:rPr lang="en" sz="2400" dirty="0">
                <a:solidFill>
                  <a:schemeClr val="bg1"/>
                </a:solidFill>
                <a:latin typeface="DM Sans" pitchFamily="2" charset="0"/>
              </a:rPr>
              <a:t>~600 Images (300 Original + 300 Synthetic).</a:t>
            </a:r>
          </a:p>
          <a:p>
            <a:endParaRPr lang="en" sz="2400" dirty="0">
              <a:solidFill>
                <a:schemeClr val="bg1"/>
              </a:solidFill>
              <a:latin typeface="DM Sans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" sz="2400" b="1" dirty="0">
                <a:solidFill>
                  <a:schemeClr val="bg1"/>
                </a:solidFill>
                <a:latin typeface="DM Sans" pitchFamily="2" charset="0"/>
              </a:rPr>
              <a:t>Positive Samples: 450 Images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" sz="2400" dirty="0">
                <a:solidFill>
                  <a:schemeClr val="bg1"/>
                </a:solidFill>
                <a:latin typeface="DM Sans" pitchFamily="2" charset="0"/>
              </a:rPr>
              <a:t>Contain labeled objects (People / Boats).</a:t>
            </a:r>
          </a:p>
          <a:p>
            <a:endParaRPr lang="en" sz="2400" dirty="0">
              <a:solidFill>
                <a:schemeClr val="bg1"/>
              </a:solidFill>
              <a:latin typeface="DM Sans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" sz="2400" b="1" dirty="0">
                <a:solidFill>
                  <a:schemeClr val="bg1"/>
                </a:solidFill>
                <a:latin typeface="DM Sans" pitchFamily="2" charset="0"/>
              </a:rPr>
              <a:t>Negative Samples (Background): 150 Images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" sz="2400" dirty="0">
                <a:solidFill>
                  <a:schemeClr val="bg1"/>
                </a:solidFill>
                <a:latin typeface="DM Sans" pitchFamily="2" charset="0"/>
              </a:rPr>
              <a:t>"Empty" stormy sea (No objects).</a:t>
            </a:r>
            <a:endParaRPr lang="he-IL" sz="2400" dirty="0">
              <a:solidFill>
                <a:schemeClr val="bg1"/>
              </a:solidFill>
              <a:latin typeface="DM Sans" pitchFamily="2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" sz="2400" dirty="0">
                <a:solidFill>
                  <a:schemeClr val="bg1"/>
                </a:solidFill>
                <a:latin typeface="DM Sans" pitchFamily="2" charset="0"/>
              </a:rPr>
              <a:t>Crucial for reducing False Positives.</a:t>
            </a:r>
            <a:endParaRPr lang="he-IL" sz="2400" dirty="0">
              <a:solidFill>
                <a:schemeClr val="bg1"/>
              </a:solidFill>
              <a:latin typeface="DM Sans" pitchFamily="2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" sz="2400" dirty="0">
              <a:solidFill>
                <a:schemeClr val="bg1"/>
              </a:solidFill>
              <a:latin typeface="DM Sans" pitchFamily="2" charset="0"/>
            </a:endParaRPr>
          </a:p>
          <a:p>
            <a:r>
              <a:rPr lang="en" sz="2400" dirty="0">
                <a:solidFill>
                  <a:schemeClr val="bg1"/>
                </a:solidFill>
                <a:latin typeface="DM Sans" pitchFamily="2" charset="0"/>
              </a:rPr>
              <a:t>      </a:t>
            </a:r>
            <a:endParaRPr lang="he-IL" sz="2400" dirty="0">
              <a:solidFill>
                <a:schemeClr val="bg1"/>
              </a:solidFill>
              <a:latin typeface="DM Sans" pitchFamily="2" charset="0"/>
            </a:endParaRPr>
          </a:p>
        </p:txBody>
      </p:sp>
      <p:sp>
        <p:nvSpPr>
          <p:cNvPr id="14" name="תיבת טקסט 13">
            <a:extLst>
              <a:ext uri="{FF2B5EF4-FFF2-40B4-BE49-F238E27FC236}">
                <a16:creationId xmlns:a16="http://schemas.microsoft.com/office/drawing/2014/main" id="{50E1A678-DE26-9E81-714B-740BB6CD6FC9}"/>
              </a:ext>
            </a:extLst>
          </p:cNvPr>
          <p:cNvSpPr txBox="1"/>
          <p:nvPr/>
        </p:nvSpPr>
        <p:spPr>
          <a:xfrm>
            <a:off x="911222" y="2041592"/>
            <a:ext cx="5486400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" sz="2500" b="1" dirty="0">
                <a:solidFill>
                  <a:schemeClr val="bg1"/>
                </a:solidFill>
                <a:latin typeface="DM Sans" pitchFamily="2" charset="0"/>
              </a:rPr>
              <a:t>Data </a:t>
            </a:r>
            <a:r>
              <a:rPr lang="en" sz="3200" b="1" dirty="0">
                <a:solidFill>
                  <a:schemeClr val="bg1"/>
                </a:solidFill>
                <a:latin typeface="DM Sans" pitchFamily="2" charset="0"/>
              </a:rPr>
              <a:t>generation</a:t>
            </a:r>
            <a:r>
              <a:rPr lang="en" sz="2500" b="1" dirty="0">
                <a:solidFill>
                  <a:schemeClr val="bg1"/>
                </a:solidFill>
                <a:latin typeface="DM Sans" pitchFamily="2" charset="0"/>
              </a:rPr>
              <a:t> </a:t>
            </a:r>
            <a:endParaRPr lang="he-IL" sz="2500" b="1" dirty="0">
              <a:solidFill>
                <a:schemeClr val="bg1"/>
              </a:solidFill>
              <a:latin typeface="DM Sans" pitchFamily="2" charset="0"/>
            </a:endParaRPr>
          </a:p>
        </p:txBody>
      </p:sp>
      <p:sp>
        <p:nvSpPr>
          <p:cNvPr id="15" name="תיבת טקסט 14">
            <a:extLst>
              <a:ext uri="{FF2B5EF4-FFF2-40B4-BE49-F238E27FC236}">
                <a16:creationId xmlns:a16="http://schemas.microsoft.com/office/drawing/2014/main" id="{F9C00D7A-563B-B524-C9EE-A1AAD9516BA4}"/>
              </a:ext>
            </a:extLst>
          </p:cNvPr>
          <p:cNvSpPr txBox="1"/>
          <p:nvPr/>
        </p:nvSpPr>
        <p:spPr>
          <a:xfrm>
            <a:off x="0" y="2703516"/>
            <a:ext cx="8458200" cy="230832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" sz="2400" b="1" dirty="0">
                <a:solidFill>
                  <a:schemeClr val="bg1"/>
                </a:solidFill>
                <a:latin typeface="DM Sans" pitchFamily="2" charset="0"/>
              </a:rPr>
              <a:t>Inpainting: </a:t>
            </a:r>
            <a:r>
              <a:rPr lang="en" sz="2400" dirty="0">
                <a:solidFill>
                  <a:schemeClr val="bg1"/>
                </a:solidFill>
                <a:latin typeface="DM Sans" pitchFamily="2" charset="0"/>
              </a:rPr>
              <a:t>Uses automated masks to protect people and boats, changing only the weather around them.</a:t>
            </a:r>
            <a:endParaRPr lang="he-IL" sz="2400" dirty="0">
              <a:solidFill>
                <a:schemeClr val="bg1"/>
              </a:solidFill>
              <a:latin typeface="DM Sans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" sz="2400" dirty="0">
              <a:solidFill>
                <a:schemeClr val="bg1"/>
              </a:solidFill>
              <a:latin typeface="DM Sans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" sz="2400" b="1" dirty="0">
                <a:solidFill>
                  <a:schemeClr val="bg1"/>
                </a:solidFill>
                <a:latin typeface="DM Sans" pitchFamily="2" charset="0"/>
              </a:rPr>
              <a:t>Structure Preservation: </a:t>
            </a:r>
            <a:r>
              <a:rPr lang="en" sz="2400" dirty="0">
                <a:solidFill>
                  <a:schemeClr val="bg1"/>
                </a:solidFill>
                <a:latin typeface="DM Sans" pitchFamily="2" charset="0"/>
              </a:rPr>
              <a:t>Uses ControlNet to lock the image outlines, ensuring the new waves match the original perspective.</a:t>
            </a:r>
            <a:endParaRPr lang="he-IL" sz="2400" dirty="0">
              <a:solidFill>
                <a:schemeClr val="bg1"/>
              </a:solidFill>
              <a:latin typeface="DM Sans" pitchFamily="2" charset="0"/>
            </a:endParaRPr>
          </a:p>
        </p:txBody>
      </p:sp>
      <p:sp>
        <p:nvSpPr>
          <p:cNvPr id="16" name="תיבת טקסט 15">
            <a:extLst>
              <a:ext uri="{FF2B5EF4-FFF2-40B4-BE49-F238E27FC236}">
                <a16:creationId xmlns:a16="http://schemas.microsoft.com/office/drawing/2014/main" id="{BC8D44DC-1633-B73D-4887-6BF6D97D54DB}"/>
              </a:ext>
            </a:extLst>
          </p:cNvPr>
          <p:cNvSpPr txBox="1"/>
          <p:nvPr/>
        </p:nvSpPr>
        <p:spPr>
          <a:xfrm>
            <a:off x="5833415" y="6905179"/>
            <a:ext cx="5637215" cy="86177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" sz="2500" b="1" dirty="0">
                <a:solidFill>
                  <a:schemeClr val="bg1"/>
                </a:solidFill>
                <a:latin typeface="DM Sans" pitchFamily="2" charset="0"/>
              </a:rPr>
              <a:t>EDA highlights Original Dataset (</a:t>
            </a:r>
            <a:r>
              <a:rPr lang="en" sz="2500" b="1" dirty="0" err="1">
                <a:solidFill>
                  <a:schemeClr val="bg1"/>
                </a:solidFill>
                <a:latin typeface="DM Sans" pitchFamily="2" charset="0"/>
              </a:rPr>
              <a:t>SeaDronesSee</a:t>
            </a:r>
            <a:r>
              <a:rPr lang="en" sz="2500" b="1" dirty="0">
                <a:solidFill>
                  <a:schemeClr val="bg1"/>
                </a:solidFill>
                <a:latin typeface="DM Sans" pitchFamily="2" charset="0"/>
              </a:rPr>
              <a:t>)</a:t>
            </a:r>
            <a:endParaRPr lang="he-IL" sz="2500" b="1" dirty="0">
              <a:solidFill>
                <a:schemeClr val="bg1"/>
              </a:solidFill>
              <a:latin typeface="DM Sans" pitchFamily="2" charset="0"/>
            </a:endParaRPr>
          </a:p>
        </p:txBody>
      </p:sp>
      <p:sp>
        <p:nvSpPr>
          <p:cNvPr id="17" name="תיבת טקסט 16">
            <a:extLst>
              <a:ext uri="{FF2B5EF4-FFF2-40B4-BE49-F238E27FC236}">
                <a16:creationId xmlns:a16="http://schemas.microsoft.com/office/drawing/2014/main" id="{E8D86570-A848-5C81-3E91-480EFC0135E6}"/>
              </a:ext>
            </a:extLst>
          </p:cNvPr>
          <p:cNvSpPr txBox="1"/>
          <p:nvPr/>
        </p:nvSpPr>
        <p:spPr>
          <a:xfrm>
            <a:off x="5375423" y="7906454"/>
            <a:ext cx="6553200" cy="246221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" sz="2200" b="1" dirty="0">
                <a:solidFill>
                  <a:schemeClr val="bg1"/>
                </a:solidFill>
                <a:latin typeface="DM Sans" pitchFamily="2" charset="0"/>
              </a:rPr>
              <a:t>Tiny Objects: </a:t>
            </a:r>
            <a:r>
              <a:rPr lang="en" sz="2200" dirty="0">
                <a:solidFill>
                  <a:schemeClr val="bg1"/>
                </a:solidFill>
                <a:latin typeface="DM Sans" pitchFamily="2" charset="0"/>
              </a:rPr>
              <a:t>Targets (swimmers) occupy &lt;1% of the image pixels, making detection difficult.</a:t>
            </a:r>
            <a:endParaRPr lang="he-IL" sz="2200" dirty="0">
              <a:solidFill>
                <a:schemeClr val="bg1"/>
              </a:solidFill>
              <a:latin typeface="DM Sans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" sz="2200" dirty="0">
              <a:solidFill>
                <a:schemeClr val="bg1"/>
              </a:solidFill>
              <a:latin typeface="DM Sans" pitchFamily="2" charset="0"/>
            </a:endParaRPr>
          </a:p>
          <a:p>
            <a:endParaRPr lang="en" sz="2200" dirty="0">
              <a:solidFill>
                <a:schemeClr val="bg1"/>
              </a:solidFill>
              <a:latin typeface="DM Sans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" sz="2200" b="1" dirty="0">
                <a:solidFill>
                  <a:schemeClr val="bg1"/>
                </a:solidFill>
                <a:latin typeface="DM Sans" pitchFamily="2" charset="0"/>
              </a:rPr>
              <a:t>Background Dominance: </a:t>
            </a:r>
            <a:r>
              <a:rPr lang="en" sz="2200" dirty="0">
                <a:solidFill>
                  <a:schemeClr val="bg1"/>
                </a:solidFill>
                <a:latin typeface="DM Sans" pitchFamily="2" charset="0"/>
              </a:rPr>
              <a:t>Images are 95%+ water, creating a high signal-to-noise ratio.</a:t>
            </a:r>
            <a:endParaRPr lang="he-IL" sz="2200" dirty="0">
              <a:solidFill>
                <a:schemeClr val="bg1"/>
              </a:solidFill>
              <a:latin typeface="DM Sans" pitchFamily="2" charset="0"/>
            </a:endParaRPr>
          </a:p>
        </p:txBody>
      </p:sp>
      <p:pic>
        <p:nvPicPr>
          <p:cNvPr id="23" name="תמונה 22">
            <a:extLst>
              <a:ext uri="{FF2B5EF4-FFF2-40B4-BE49-F238E27FC236}">
                <a16:creationId xmlns:a16="http://schemas.microsoft.com/office/drawing/2014/main" id="{140B51EF-8674-D837-835E-DC7A6A43A8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107823"/>
            <a:ext cx="5161026" cy="5048027"/>
          </a:xfrm>
          <a:prstGeom prst="rect">
            <a:avLst/>
          </a:prstGeom>
        </p:spPr>
      </p:pic>
      <p:pic>
        <p:nvPicPr>
          <p:cNvPr id="24" name="תמונה 23">
            <a:extLst>
              <a:ext uri="{FF2B5EF4-FFF2-40B4-BE49-F238E27FC236}">
                <a16:creationId xmlns:a16="http://schemas.microsoft.com/office/drawing/2014/main" id="{DE3C2902-D623-33E9-68DB-C906D6279B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94067" y="6132016"/>
            <a:ext cx="6553200" cy="415498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2">
            <a:extLst>
              <a:ext uri="{FF2B5EF4-FFF2-40B4-BE49-F238E27FC236}">
                <a16:creationId xmlns:a16="http://schemas.microsoft.com/office/drawing/2014/main" id="{6ECE734F-CE7C-B424-3BAB-E17DC6281BB0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marL="0" algn="r" defTabSz="914400" rtl="1" eaLnBrk="1" latinLnBrk="0" hangingPunct="1"/>
            <a:endParaRPr lang="en-US" dirty="0">
              <a:latin typeface="DM Sans" pitchFamily="2" charset="0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666750" y="733425"/>
            <a:ext cx="16783050" cy="11285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8800"/>
              </a:lnSpc>
              <a:spcBef>
                <a:spcPct val="0"/>
              </a:spcBef>
            </a:pPr>
            <a:r>
              <a:rPr lang="en-US" sz="8000" dirty="0">
                <a:solidFill>
                  <a:srgbClr val="F0F5F9"/>
                </a:solidFill>
                <a:latin typeface="Georgia Pro" panose="02040502050405020303" pitchFamily="18" charset="0"/>
                <a:ea typeface="Georgia Pro Light"/>
                <a:cs typeface="Georgia Pro Light"/>
                <a:sym typeface="Georgia Pro Light"/>
              </a:rPr>
              <a:t>Baseline Solution and Results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14197" y="2492458"/>
            <a:ext cx="9763109" cy="22236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 algn="l">
              <a:lnSpc>
                <a:spcPts val="3543"/>
              </a:lnSpc>
              <a:buFont typeface="Arial" panose="020B0604020202020204" pitchFamily="34" charset="0"/>
              <a:buChar char="•"/>
            </a:pPr>
            <a:endParaRPr lang="en-US" sz="2500" dirty="0">
              <a:latin typeface="DM Sans" pitchFamily="2" charset="0"/>
            </a:endParaRPr>
          </a:p>
          <a:p>
            <a:pPr marL="457200" lvl="0" indent="-457200">
              <a:lnSpc>
                <a:spcPts val="3543"/>
              </a:lnSpc>
              <a:buFont typeface="Arial" panose="020B0604020202020204" pitchFamily="34" charset="0"/>
              <a:buChar char="•"/>
            </a:pPr>
            <a:r>
              <a:rPr lang="en-US" sz="2500" b="1" dirty="0">
                <a:solidFill>
                  <a:srgbClr val="F0F5F9"/>
                </a:solidFill>
                <a:latin typeface="DM Sans" pitchFamily="2" charset="0"/>
                <a:ea typeface="DM Sans"/>
                <a:cs typeface="DM Sans"/>
                <a:sym typeface="DM Sans"/>
              </a:rPr>
              <a:t>Model A (Baseline): </a:t>
            </a:r>
            <a:r>
              <a:rPr lang="en-US" sz="2500" dirty="0">
                <a:solidFill>
                  <a:srgbClr val="F0F5F9"/>
                </a:solidFill>
                <a:latin typeface="DM Sans" pitchFamily="2" charset="0"/>
                <a:ea typeface="DM Sans"/>
                <a:cs typeface="DM Sans"/>
                <a:sym typeface="DM Sans"/>
              </a:rPr>
              <a:t>Standard YOLOv8s pre-trained </a:t>
            </a:r>
          </a:p>
          <a:p>
            <a:pPr lvl="0">
              <a:lnSpc>
                <a:spcPts val="3543"/>
              </a:lnSpc>
            </a:pPr>
            <a:endParaRPr lang="he-IL" sz="2500" dirty="0">
              <a:solidFill>
                <a:srgbClr val="F0F5F9"/>
              </a:solidFill>
              <a:latin typeface="DM Sans" pitchFamily="2" charset="0"/>
              <a:ea typeface="DM Sans"/>
              <a:cs typeface="DM Sans"/>
              <a:sym typeface="DM Sans"/>
            </a:endParaRPr>
          </a:p>
          <a:p>
            <a:pPr marL="457200" lvl="0" indent="-457200">
              <a:lnSpc>
                <a:spcPts val="3543"/>
              </a:lnSpc>
              <a:buFont typeface="Arial" panose="020B0604020202020204" pitchFamily="34" charset="0"/>
              <a:buChar char="•"/>
            </a:pPr>
            <a:r>
              <a:rPr lang="en-US" sz="2500" b="1" dirty="0">
                <a:solidFill>
                  <a:srgbClr val="F0F5F9"/>
                </a:solidFill>
                <a:latin typeface="DM Sans" pitchFamily="2" charset="0"/>
                <a:ea typeface="DM Sans"/>
                <a:cs typeface="DM Sans"/>
                <a:sym typeface="DM Sans"/>
              </a:rPr>
              <a:t>Model B (Finetuned): </a:t>
            </a:r>
            <a:r>
              <a:rPr lang="en-US" sz="2500" dirty="0">
                <a:solidFill>
                  <a:srgbClr val="F0F5F9"/>
                </a:solidFill>
                <a:latin typeface="DM Sans" pitchFamily="2" charset="0"/>
                <a:ea typeface="DM Sans"/>
                <a:cs typeface="DM Sans"/>
                <a:sym typeface="DM Sans"/>
              </a:rPr>
              <a:t>Fine-tuned on our hybrid dataset (Real + Synthetic) to master detection in storm conditions.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819400" y="1911584"/>
            <a:ext cx="3076953" cy="6077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116"/>
              </a:lnSpc>
            </a:pPr>
            <a:r>
              <a:rPr lang="en-US" sz="3200" b="1" dirty="0">
                <a:solidFill>
                  <a:srgbClr val="F0F5F9"/>
                </a:solidFill>
                <a:latin typeface="DM Sans" pitchFamily="2" charset="0"/>
                <a:ea typeface="DM Sans Bold"/>
                <a:cs typeface="DM Sans Bold"/>
                <a:sym typeface="DM Sans Bold"/>
              </a:rPr>
              <a:t> </a:t>
            </a:r>
            <a:r>
              <a:rPr lang="en-US" sz="2800" b="1" dirty="0">
                <a:solidFill>
                  <a:srgbClr val="F0F5F9"/>
                </a:solidFill>
                <a:latin typeface="DM Sans" pitchFamily="2" charset="0"/>
                <a:ea typeface="DM Sans Bold"/>
                <a:cs typeface="DM Sans Bold"/>
                <a:sym typeface="DM Sans Bold"/>
              </a:rPr>
              <a:t>Baselines</a:t>
            </a:r>
            <a:endParaRPr lang="en-US" sz="3200" b="1" dirty="0">
              <a:solidFill>
                <a:srgbClr val="F0F5F9"/>
              </a:solidFill>
              <a:latin typeface="DM Sans" pitchFamily="2" charset="0"/>
              <a:ea typeface="DM Sans Bold"/>
              <a:cs typeface="DM Sans Bold"/>
              <a:sym typeface="DM Sans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1111028" y="2638066"/>
            <a:ext cx="7132101" cy="27425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ts val="3588"/>
              </a:lnSpc>
              <a:buFont typeface="Arial" panose="020B0604020202020204" pitchFamily="34" charset="0"/>
              <a:buChar char="•"/>
            </a:pPr>
            <a:r>
              <a:rPr lang="en-US" sz="2500" b="1" dirty="0">
                <a:solidFill>
                  <a:srgbClr val="F0F5F9"/>
                </a:solidFill>
                <a:latin typeface="DM Sans" pitchFamily="2" charset="0"/>
              </a:rPr>
              <a:t>Higher Recall: </a:t>
            </a:r>
            <a:r>
              <a:rPr lang="en-US" sz="2500" dirty="0">
                <a:solidFill>
                  <a:srgbClr val="F0F5F9"/>
                </a:solidFill>
                <a:latin typeface="DM Sans" pitchFamily="2" charset="0"/>
              </a:rPr>
              <a:t>Significantly improved detection of small targets in storm conditions.</a:t>
            </a:r>
            <a:endParaRPr lang="he-IL" sz="2500" dirty="0">
              <a:solidFill>
                <a:srgbClr val="F0F5F9"/>
              </a:solidFill>
              <a:latin typeface="DM Sans" pitchFamily="2" charset="0"/>
            </a:endParaRPr>
          </a:p>
          <a:p>
            <a:pPr marL="457200" indent="-457200">
              <a:lnSpc>
                <a:spcPts val="3588"/>
              </a:lnSpc>
              <a:buFont typeface="Arial" panose="020B0604020202020204" pitchFamily="34" charset="0"/>
              <a:buChar char="•"/>
            </a:pPr>
            <a:r>
              <a:rPr lang="en-US" sz="2500" b="1" dirty="0">
                <a:solidFill>
                  <a:srgbClr val="F0F5F9"/>
                </a:solidFill>
                <a:latin typeface="DM Sans" pitchFamily="2" charset="0"/>
                <a:sym typeface="DM Sans"/>
              </a:rPr>
              <a:t>Weather Resilience: </a:t>
            </a:r>
            <a:r>
              <a:rPr lang="en-US" sz="2500" dirty="0">
                <a:solidFill>
                  <a:srgbClr val="F0F5F9"/>
                </a:solidFill>
                <a:latin typeface="DM Sans" pitchFamily="2" charset="0"/>
                <a:sym typeface="DM Sans"/>
              </a:rPr>
              <a:t>Successfully detects objects through rain and fog, outperforming the baseline.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639800" y="1857624"/>
            <a:ext cx="2695951" cy="6077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5079"/>
              </a:lnSpc>
            </a:pPr>
            <a:r>
              <a:rPr lang="en" sz="2800" b="1" dirty="0">
                <a:solidFill>
                  <a:schemeClr val="bg1"/>
                </a:solidFill>
                <a:latin typeface="DM Sans" pitchFamily="2" charset="0"/>
              </a:rPr>
              <a:t>Results</a:t>
            </a:r>
            <a:endParaRPr lang="en-US" sz="2800" b="1" dirty="0">
              <a:solidFill>
                <a:schemeClr val="bg1"/>
              </a:solidFill>
              <a:latin typeface="DM Sans" pitchFamily="2" charset="0"/>
              <a:ea typeface="DM Sans Bold"/>
              <a:cs typeface="DM Sans Bold"/>
              <a:sym typeface="DM Sans Bold"/>
            </a:endParaRPr>
          </a:p>
        </p:txBody>
      </p:sp>
      <p:sp>
        <p:nvSpPr>
          <p:cNvPr id="13" name="תיבת טקסט 12">
            <a:extLst>
              <a:ext uri="{FF2B5EF4-FFF2-40B4-BE49-F238E27FC236}">
                <a16:creationId xmlns:a16="http://schemas.microsoft.com/office/drawing/2014/main" id="{74E90FF9-2906-13D0-3D07-CC8C82A4B2A0}"/>
              </a:ext>
            </a:extLst>
          </p:cNvPr>
          <p:cNvSpPr txBox="1"/>
          <p:nvPr/>
        </p:nvSpPr>
        <p:spPr>
          <a:xfrm>
            <a:off x="9864451" y="5554316"/>
            <a:ext cx="6237373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" sz="2800" b="1" u="sng" dirty="0">
                <a:solidFill>
                  <a:schemeClr val="bg1"/>
                </a:solidFill>
                <a:latin typeface="DM Sans" pitchFamily="2" charset="0"/>
              </a:rPr>
              <a:t>B</a:t>
            </a:r>
            <a:r>
              <a:rPr lang="en-US" sz="2800" b="1" u="sng" dirty="0" err="1">
                <a:solidFill>
                  <a:schemeClr val="bg1"/>
                </a:solidFill>
                <a:latin typeface="DM Sans" pitchFamily="2" charset="0"/>
              </a:rPr>
              <a:t>aseline</a:t>
            </a:r>
            <a:r>
              <a:rPr lang="en-US" sz="2800" b="1" u="sng" dirty="0">
                <a:solidFill>
                  <a:schemeClr val="bg1"/>
                </a:solidFill>
                <a:latin typeface="DM Sans" pitchFamily="2" charset="0"/>
              </a:rPr>
              <a:t> model vs </a:t>
            </a:r>
            <a:r>
              <a:rPr lang="en-US" sz="2800" b="1" u="sng" dirty="0" err="1">
                <a:solidFill>
                  <a:schemeClr val="bg1"/>
                </a:solidFill>
                <a:latin typeface="DM Sans" pitchFamily="2" charset="0"/>
              </a:rPr>
              <a:t>Fintuned</a:t>
            </a:r>
            <a:r>
              <a:rPr lang="en-US" sz="2800" b="1" u="sng" dirty="0">
                <a:solidFill>
                  <a:schemeClr val="bg1"/>
                </a:solidFill>
                <a:latin typeface="DM Sans" pitchFamily="2" charset="0"/>
              </a:rPr>
              <a:t> model</a:t>
            </a:r>
            <a:endParaRPr lang="he-IL" sz="2800" b="1" u="sng" dirty="0">
              <a:solidFill>
                <a:schemeClr val="bg1"/>
              </a:solidFill>
              <a:latin typeface="DM Sans" pitchFamily="2" charset="0"/>
            </a:endParaRPr>
          </a:p>
        </p:txBody>
      </p:sp>
      <p:pic>
        <p:nvPicPr>
          <p:cNvPr id="8" name="תמונה 7">
            <a:extLst>
              <a:ext uri="{FF2B5EF4-FFF2-40B4-BE49-F238E27FC236}">
                <a16:creationId xmlns:a16="http://schemas.microsoft.com/office/drawing/2014/main" id="{C966FA08-1BBA-92F3-636F-6F5E53D2BC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5157" y="6045144"/>
            <a:ext cx="11257973" cy="4282024"/>
          </a:xfrm>
          <a:prstGeom prst="rect">
            <a:avLst/>
          </a:prstGeom>
        </p:spPr>
      </p:pic>
      <p:pic>
        <p:nvPicPr>
          <p:cNvPr id="16" name="תמונה 15">
            <a:extLst>
              <a:ext uri="{FF2B5EF4-FFF2-40B4-BE49-F238E27FC236}">
                <a16:creationId xmlns:a16="http://schemas.microsoft.com/office/drawing/2014/main" id="{EFFDEEA2-CDB8-0936-BEB9-5755F2CDD4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469645"/>
            <a:ext cx="6985157" cy="491951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2">
            <a:extLst>
              <a:ext uri="{FF2B5EF4-FFF2-40B4-BE49-F238E27FC236}">
                <a16:creationId xmlns:a16="http://schemas.microsoft.com/office/drawing/2014/main" id="{5BAFB759-4E61-2719-2052-9EBC4707F437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marL="0" algn="r" defTabSz="914400" rtl="1" eaLnBrk="1" latinLnBrk="0" hangingPunct="1"/>
            <a:endParaRPr lang="en-US" dirty="0"/>
          </a:p>
        </p:txBody>
      </p:sp>
      <p:sp>
        <p:nvSpPr>
          <p:cNvPr id="3" name="TextBox 3"/>
          <p:cNvSpPr txBox="1"/>
          <p:nvPr/>
        </p:nvSpPr>
        <p:spPr>
          <a:xfrm>
            <a:off x="609600" y="190500"/>
            <a:ext cx="15821025" cy="11285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800"/>
              </a:lnSpc>
              <a:spcBef>
                <a:spcPct val="0"/>
              </a:spcBef>
            </a:pPr>
            <a:r>
              <a:rPr lang="en-US" sz="8000" dirty="0">
                <a:solidFill>
                  <a:srgbClr val="F0F5F9"/>
                </a:solidFill>
                <a:latin typeface="Georgia Pro Light"/>
                <a:ea typeface="Georgia Pro Light"/>
                <a:cs typeface="Georgia Pro Light"/>
                <a:sym typeface="Georgia Pro Light"/>
              </a:rPr>
              <a:t>Plan (Roadmap to Final Project)</a:t>
            </a:r>
          </a:p>
        </p:txBody>
      </p:sp>
      <p:graphicFrame>
        <p:nvGraphicFramePr>
          <p:cNvPr id="4" name="טבלה 3">
            <a:extLst>
              <a:ext uri="{FF2B5EF4-FFF2-40B4-BE49-F238E27FC236}">
                <a16:creationId xmlns:a16="http://schemas.microsoft.com/office/drawing/2014/main" id="{D536F80B-2837-E542-B45B-A388EA264A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100354"/>
              </p:ext>
            </p:extLst>
          </p:nvPr>
        </p:nvGraphicFramePr>
        <p:xfrm>
          <a:off x="0" y="1319015"/>
          <a:ext cx="18258181" cy="8927229"/>
        </p:xfrm>
        <a:graphic>
          <a:graphicData uri="http://schemas.openxmlformats.org/drawingml/2006/table">
            <a:tbl>
              <a:tblPr/>
              <a:tblGrid>
                <a:gridCol w="1014343">
                  <a:extLst>
                    <a:ext uri="{9D8B030D-6E8A-4147-A177-3AD203B41FA5}">
                      <a16:colId xmlns:a16="http://schemas.microsoft.com/office/drawing/2014/main" val="362685475"/>
                    </a:ext>
                  </a:extLst>
                </a:gridCol>
                <a:gridCol w="3277109">
                  <a:extLst>
                    <a:ext uri="{9D8B030D-6E8A-4147-A177-3AD203B41FA5}">
                      <a16:colId xmlns:a16="http://schemas.microsoft.com/office/drawing/2014/main" val="178144342"/>
                    </a:ext>
                  </a:extLst>
                </a:gridCol>
                <a:gridCol w="10953469">
                  <a:extLst>
                    <a:ext uri="{9D8B030D-6E8A-4147-A177-3AD203B41FA5}">
                      <a16:colId xmlns:a16="http://schemas.microsoft.com/office/drawing/2014/main" val="1998570792"/>
                    </a:ext>
                  </a:extLst>
                </a:gridCol>
                <a:gridCol w="3013260">
                  <a:extLst>
                    <a:ext uri="{9D8B030D-6E8A-4147-A177-3AD203B41FA5}">
                      <a16:colId xmlns:a16="http://schemas.microsoft.com/office/drawing/2014/main" val="1258185417"/>
                    </a:ext>
                  </a:extLst>
                </a:gridCol>
              </a:tblGrid>
              <a:tr h="386236"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" sz="2400" b="1" dirty="0">
                          <a:solidFill>
                            <a:schemeClr val="bg1"/>
                          </a:solidFill>
                          <a:effectLst/>
                          <a:latin typeface="DM Sans" pitchFamily="2" charset="0"/>
                        </a:rPr>
                        <a:t>Week</a:t>
                      </a:r>
                      <a:endParaRPr lang="en" sz="2400" dirty="0">
                        <a:solidFill>
                          <a:schemeClr val="bg1"/>
                        </a:solidFill>
                        <a:effectLst/>
                        <a:latin typeface="DM Sans" pitchFamily="2" charset="0"/>
                      </a:endParaRPr>
                    </a:p>
                  </a:txBody>
                  <a:tcPr marL="16149" marR="16149" marT="10766" marB="10766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" sz="2400" b="1" dirty="0">
                          <a:solidFill>
                            <a:schemeClr val="bg1"/>
                          </a:solidFill>
                          <a:effectLst/>
                          <a:latin typeface="DM Sans" pitchFamily="2" charset="0"/>
                        </a:rPr>
                        <a:t>Phase Focus</a:t>
                      </a:r>
                      <a:endParaRPr lang="en" sz="2400" dirty="0">
                        <a:solidFill>
                          <a:schemeClr val="bg1"/>
                        </a:solidFill>
                        <a:effectLst/>
                        <a:latin typeface="DM Sans" pitchFamily="2" charset="0"/>
                      </a:endParaRPr>
                    </a:p>
                  </a:txBody>
                  <a:tcPr marL="16149" marR="16149" marT="10766" marB="10766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" sz="2400" b="1" dirty="0">
                          <a:solidFill>
                            <a:schemeClr val="bg1"/>
                          </a:solidFill>
                          <a:effectLst/>
                          <a:latin typeface="DM Sans" pitchFamily="2" charset="0"/>
                        </a:rPr>
                        <a:t>Key Tasks (</a:t>
                      </a:r>
                      <a:r>
                        <a:rPr lang="en" sz="2400" b="1" dirty="0" err="1">
                          <a:solidFill>
                            <a:schemeClr val="bg1"/>
                          </a:solidFill>
                          <a:effectLst/>
                          <a:latin typeface="DM Sans" pitchFamily="2" charset="0"/>
                        </a:rPr>
                        <a:t>StormVision</a:t>
                      </a:r>
                      <a:r>
                        <a:rPr lang="en" sz="2400" b="1" dirty="0">
                          <a:solidFill>
                            <a:schemeClr val="bg1"/>
                          </a:solidFill>
                          <a:effectLst/>
                          <a:latin typeface="DM Sans" pitchFamily="2" charset="0"/>
                        </a:rPr>
                        <a:t> Specifics)</a:t>
                      </a:r>
                      <a:endParaRPr lang="en" sz="2400" dirty="0">
                        <a:solidFill>
                          <a:schemeClr val="bg1"/>
                        </a:solidFill>
                        <a:effectLst/>
                        <a:latin typeface="DM Sans" pitchFamily="2" charset="0"/>
                      </a:endParaRPr>
                    </a:p>
                  </a:txBody>
                  <a:tcPr marL="16149" marR="16149" marT="10766" marB="10766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" sz="2400" b="1" dirty="0">
                          <a:solidFill>
                            <a:schemeClr val="bg1"/>
                          </a:solidFill>
                          <a:effectLst/>
                          <a:latin typeface="DM Sans" pitchFamily="2" charset="0"/>
                        </a:rPr>
                        <a:t>Weekly Deliverable</a:t>
                      </a:r>
                      <a:endParaRPr lang="en" sz="2400" dirty="0">
                        <a:solidFill>
                          <a:schemeClr val="bg1"/>
                        </a:solidFill>
                        <a:effectLst/>
                        <a:latin typeface="DM Sans" pitchFamily="2" charset="0"/>
                      </a:endParaRPr>
                    </a:p>
                  </a:txBody>
                  <a:tcPr marL="16149" marR="16149" marT="10766" marB="10766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81086422"/>
                  </a:ext>
                </a:extLst>
              </a:tr>
              <a:tr h="1845289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he-IL" sz="2000" b="0" dirty="0">
                          <a:solidFill>
                            <a:schemeClr val="bg1"/>
                          </a:solidFill>
                          <a:effectLst/>
                          <a:latin typeface="DM Sans" pitchFamily="2" charset="0"/>
                        </a:rPr>
                        <a:t>1</a:t>
                      </a:r>
                    </a:p>
                  </a:txBody>
                  <a:tcPr marL="16149" marR="16149" marT="10766" marB="10766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" sz="2400" b="0" dirty="0">
                          <a:solidFill>
                            <a:schemeClr val="bg1"/>
                          </a:solidFill>
                          <a:effectLst/>
                          <a:latin typeface="DM Sans" pitchFamily="2" charset="0"/>
                        </a:rPr>
                        <a:t>Data-Centric Optimization</a:t>
                      </a:r>
                    </a:p>
                    <a:p>
                      <a:pPr rtl="0">
                        <a:buNone/>
                      </a:pPr>
                      <a:br>
                        <a:rPr lang="en" sz="2400" b="0" dirty="0">
                          <a:solidFill>
                            <a:schemeClr val="bg1"/>
                          </a:solidFill>
                          <a:effectLst/>
                          <a:latin typeface="DM Sans" pitchFamily="2" charset="0"/>
                        </a:rPr>
                      </a:br>
                      <a:endParaRPr lang="en" sz="2400" b="0" dirty="0">
                        <a:solidFill>
                          <a:schemeClr val="bg1"/>
                        </a:solidFill>
                        <a:effectLst/>
                        <a:latin typeface="DM Sans" pitchFamily="2" charset="0"/>
                      </a:endParaRPr>
                    </a:p>
                    <a:p>
                      <a:pPr rtl="0">
                        <a:buNone/>
                      </a:pPr>
                      <a:r>
                        <a:rPr lang="en" sz="2400" b="0" i="1" dirty="0">
                          <a:solidFill>
                            <a:schemeClr val="bg1"/>
                          </a:solidFill>
                          <a:effectLst/>
                          <a:latin typeface="DM Sans" pitchFamily="2" charset="0"/>
                        </a:rPr>
                        <a:t>(Refining the input)</a:t>
                      </a:r>
                      <a:endParaRPr lang="en" sz="2400" b="0" dirty="0">
                        <a:solidFill>
                          <a:schemeClr val="bg1"/>
                        </a:solidFill>
                        <a:effectLst/>
                        <a:latin typeface="DM Sans" pitchFamily="2" charset="0"/>
                      </a:endParaRPr>
                    </a:p>
                  </a:txBody>
                  <a:tcPr marL="16149" marR="16149" marT="10766" marB="10766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" sz="2400" b="0" dirty="0">
                          <a:solidFill>
                            <a:schemeClr val="bg1"/>
                          </a:solidFill>
                          <a:effectLst/>
                          <a:latin typeface="DM Sans" pitchFamily="2" charset="0"/>
                        </a:rPr>
                        <a:t> Hard Negative Mining: Generate additional "empty sea" images (specifically with heavy foam/whitecaps</a:t>
                      </a:r>
                      <a:endParaRPr lang="he-IL" sz="2400" b="0" dirty="0">
                        <a:solidFill>
                          <a:schemeClr val="bg1"/>
                        </a:solidFill>
                        <a:effectLst/>
                        <a:latin typeface="DM Sans" pitchFamily="2" charset="0"/>
                      </a:endParaRPr>
                    </a:p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he-IL" sz="2400" b="0" dirty="0">
                        <a:solidFill>
                          <a:schemeClr val="bg1"/>
                        </a:solidFill>
                        <a:effectLst/>
                        <a:latin typeface="DM Sans" pitchFamily="2" charset="0"/>
                      </a:endParaRPr>
                    </a:p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" sz="2400" b="0" dirty="0">
                          <a:solidFill>
                            <a:schemeClr val="bg1"/>
                          </a:solidFill>
                          <a:latin typeface="DM Sans" pitchFamily="2" charset="0"/>
                        </a:rPr>
                        <a:t>Extreme Scenarios: Create a small batch of edge cases (e.g., night/low-light, heavy fog mix) to test robustness.</a:t>
                      </a:r>
                      <a:endParaRPr lang="en" sz="2400" b="0" dirty="0">
                        <a:solidFill>
                          <a:schemeClr val="bg1"/>
                        </a:solidFill>
                        <a:effectLst/>
                        <a:latin typeface="DM Sans" pitchFamily="2" charset="0"/>
                      </a:endParaRPr>
                    </a:p>
                  </a:txBody>
                  <a:tcPr marL="16149" marR="16149" marT="10766" marB="10766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" sz="2000" b="0" dirty="0">
                          <a:solidFill>
                            <a:schemeClr val="bg1"/>
                          </a:solidFill>
                          <a:effectLst/>
                          <a:latin typeface="DM Sans" pitchFamily="2" charset="0"/>
                        </a:rPr>
                        <a:t>v2_synth_dataset</a:t>
                      </a:r>
                    </a:p>
                    <a:p>
                      <a:pPr rtl="0">
                        <a:buNone/>
                      </a:pPr>
                      <a:endParaRPr lang="en" sz="2000" b="0" dirty="0">
                        <a:solidFill>
                          <a:schemeClr val="bg1"/>
                        </a:solidFill>
                        <a:effectLst/>
                        <a:latin typeface="DM Sans" pitchFamily="2" charset="0"/>
                      </a:endParaRPr>
                    </a:p>
                    <a:p>
                      <a:pPr rtl="0">
                        <a:buNone/>
                      </a:pPr>
                      <a:r>
                        <a:rPr lang="en" sz="2000" b="0" dirty="0">
                          <a:solidFill>
                            <a:schemeClr val="bg1"/>
                          </a:solidFill>
                          <a:effectLst/>
                          <a:latin typeface="DM Sans" pitchFamily="2" charset="0"/>
                        </a:rPr>
                        <a:t>(Enhanced &amp; Cleaned)</a:t>
                      </a:r>
                    </a:p>
                  </a:txBody>
                  <a:tcPr marL="16149" marR="16149" marT="10766" marB="10766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5516176"/>
                  </a:ext>
                </a:extLst>
              </a:tr>
              <a:tr h="1891661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he-IL" sz="2000" b="0">
                          <a:solidFill>
                            <a:schemeClr val="bg1"/>
                          </a:solidFill>
                          <a:effectLst/>
                          <a:latin typeface="DM Sans" pitchFamily="2" charset="0"/>
                        </a:rPr>
                        <a:t>2</a:t>
                      </a:r>
                    </a:p>
                  </a:txBody>
                  <a:tcPr marL="16149" marR="16149" marT="10766" marB="10766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" sz="2400" b="0" dirty="0">
                          <a:solidFill>
                            <a:schemeClr val="bg1"/>
                          </a:solidFill>
                          <a:effectLst/>
                          <a:latin typeface="DM Sans" pitchFamily="2" charset="0"/>
                        </a:rPr>
                        <a:t>Model-Centric Optimization</a:t>
                      </a:r>
                    </a:p>
                    <a:p>
                      <a:pPr rtl="0">
                        <a:buNone/>
                      </a:pPr>
                      <a:br>
                        <a:rPr lang="en" sz="2400" b="0" dirty="0">
                          <a:solidFill>
                            <a:schemeClr val="bg1"/>
                          </a:solidFill>
                          <a:effectLst/>
                          <a:latin typeface="DM Sans" pitchFamily="2" charset="0"/>
                        </a:rPr>
                      </a:br>
                      <a:endParaRPr lang="en" sz="2400" b="0" dirty="0">
                        <a:solidFill>
                          <a:schemeClr val="bg1"/>
                        </a:solidFill>
                        <a:effectLst/>
                        <a:latin typeface="DM Sans" pitchFamily="2" charset="0"/>
                      </a:endParaRPr>
                    </a:p>
                    <a:p>
                      <a:pPr rtl="0">
                        <a:buNone/>
                      </a:pPr>
                      <a:r>
                        <a:rPr lang="en" sz="2400" b="0" i="1" dirty="0">
                          <a:solidFill>
                            <a:schemeClr val="bg1"/>
                          </a:solidFill>
                          <a:effectLst/>
                          <a:latin typeface="DM Sans" pitchFamily="2" charset="0"/>
                        </a:rPr>
                        <a:t>(Tuning &amp; Training)</a:t>
                      </a:r>
                      <a:endParaRPr lang="en" sz="2400" b="0" dirty="0">
                        <a:solidFill>
                          <a:schemeClr val="bg1"/>
                        </a:solidFill>
                        <a:effectLst/>
                        <a:latin typeface="DM Sans" pitchFamily="2" charset="0"/>
                      </a:endParaRPr>
                    </a:p>
                  </a:txBody>
                  <a:tcPr marL="16149" marR="16149" marT="10766" marB="10766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sz="2400" b="0" dirty="0">
                          <a:solidFill>
                            <a:schemeClr val="bg1"/>
                          </a:solidFill>
                          <a:effectLst/>
                          <a:latin typeface="DM Sans" pitchFamily="2" charset="0"/>
                        </a:rPr>
                        <a:t>Architecture Comparison (Optional): Train YOLOv8m (Medium) alongside the current Small version </a:t>
                      </a:r>
                    </a:p>
                  </a:txBody>
                  <a:tcPr marL="16149" marR="16149" marT="10766" marB="10766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" sz="2000" b="0" dirty="0">
                          <a:solidFill>
                            <a:schemeClr val="bg1"/>
                          </a:solidFill>
                          <a:effectLst/>
                          <a:latin typeface="DM Sans" pitchFamily="2" charset="0"/>
                        </a:rPr>
                        <a:t>Final </a:t>
                      </a:r>
                      <a:r>
                        <a:rPr lang="en" sz="2000" b="0" dirty="0" err="1">
                          <a:solidFill>
                            <a:schemeClr val="bg1"/>
                          </a:solidFill>
                          <a:effectLst/>
                          <a:latin typeface="DM Sans" pitchFamily="2" charset="0"/>
                        </a:rPr>
                        <a:t>best.pt</a:t>
                      </a:r>
                      <a:r>
                        <a:rPr lang="en" sz="2000" b="0" dirty="0">
                          <a:solidFill>
                            <a:schemeClr val="bg1"/>
                          </a:solidFill>
                          <a:effectLst/>
                          <a:latin typeface="DM Sans" pitchFamily="2" charset="0"/>
                        </a:rPr>
                        <a:t> Model</a:t>
                      </a:r>
                    </a:p>
                  </a:txBody>
                  <a:tcPr marL="16149" marR="16149" marT="10766" marB="10766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4729807"/>
                  </a:ext>
                </a:extLst>
              </a:tr>
              <a:tr h="1476723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he-IL" sz="2000" b="0">
                          <a:solidFill>
                            <a:schemeClr val="bg1"/>
                          </a:solidFill>
                          <a:effectLst/>
                          <a:latin typeface="DM Sans" pitchFamily="2" charset="0"/>
                        </a:rPr>
                        <a:t>3</a:t>
                      </a:r>
                    </a:p>
                  </a:txBody>
                  <a:tcPr marL="16149" marR="16149" marT="10766" marB="10766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" sz="2400" b="0" dirty="0">
                          <a:solidFill>
                            <a:schemeClr val="bg1"/>
                          </a:solidFill>
                          <a:effectLst/>
                          <a:latin typeface="DM Sans" pitchFamily="2" charset="0"/>
                        </a:rPr>
                        <a:t>Evaluation &amp; Analysis</a:t>
                      </a:r>
                    </a:p>
                    <a:p>
                      <a:pPr rtl="0">
                        <a:buNone/>
                      </a:pPr>
                      <a:br>
                        <a:rPr lang="en" sz="2400" b="0" dirty="0">
                          <a:solidFill>
                            <a:schemeClr val="bg1"/>
                          </a:solidFill>
                          <a:effectLst/>
                          <a:latin typeface="DM Sans" pitchFamily="2" charset="0"/>
                        </a:rPr>
                      </a:br>
                      <a:endParaRPr lang="en" sz="2400" b="0" dirty="0">
                        <a:solidFill>
                          <a:schemeClr val="bg1"/>
                        </a:solidFill>
                        <a:effectLst/>
                        <a:latin typeface="DM Sans" pitchFamily="2" charset="0"/>
                      </a:endParaRPr>
                    </a:p>
                    <a:p>
                      <a:pPr rtl="0">
                        <a:buNone/>
                      </a:pPr>
                      <a:r>
                        <a:rPr lang="en" sz="2400" b="0" i="1" dirty="0">
                          <a:solidFill>
                            <a:schemeClr val="bg1"/>
                          </a:solidFill>
                          <a:effectLst/>
                          <a:latin typeface="DM Sans" pitchFamily="2" charset="0"/>
                        </a:rPr>
                        <a:t>(Visualizing Results)</a:t>
                      </a:r>
                      <a:endParaRPr lang="en" sz="2400" b="0" dirty="0">
                        <a:solidFill>
                          <a:schemeClr val="bg1"/>
                        </a:solidFill>
                        <a:effectLst/>
                        <a:latin typeface="DM Sans" pitchFamily="2" charset="0"/>
                      </a:endParaRPr>
                    </a:p>
                  </a:txBody>
                  <a:tcPr marL="16149" marR="16149" marT="10766" marB="10766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sz="2400" b="0" dirty="0">
                          <a:solidFill>
                            <a:schemeClr val="bg1"/>
                          </a:solidFill>
                          <a:latin typeface="DM Sans" pitchFamily="2" charset="0"/>
                        </a:rPr>
                        <a:t>Evaluation &amp; Analysis</a:t>
                      </a:r>
                    </a:p>
                  </a:txBody>
                  <a:tcPr marL="16149" marR="16149" marT="10766" marB="10766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" sz="2000" b="0" dirty="0">
                          <a:solidFill>
                            <a:schemeClr val="bg1"/>
                          </a:solidFill>
                          <a:effectLst/>
                          <a:latin typeface="DM Sans" pitchFamily="2" charset="0"/>
                        </a:rPr>
                        <a:t>Final Results &amp; Graphs</a:t>
                      </a:r>
                    </a:p>
                    <a:p>
                      <a:pPr rtl="0">
                        <a:buNone/>
                      </a:pPr>
                      <a:br>
                        <a:rPr lang="en" sz="2000" b="0" dirty="0">
                          <a:solidFill>
                            <a:schemeClr val="bg1"/>
                          </a:solidFill>
                          <a:effectLst/>
                          <a:latin typeface="DM Sans" pitchFamily="2" charset="0"/>
                        </a:rPr>
                      </a:br>
                      <a:endParaRPr lang="en" sz="2000" b="0" dirty="0">
                        <a:solidFill>
                          <a:schemeClr val="bg1"/>
                        </a:solidFill>
                        <a:effectLst/>
                        <a:latin typeface="DM Sans" pitchFamily="2" charset="0"/>
                      </a:endParaRPr>
                    </a:p>
                    <a:p>
                      <a:pPr rtl="0">
                        <a:buNone/>
                      </a:pPr>
                      <a:endParaRPr lang="en" sz="2000" b="0" dirty="0">
                        <a:solidFill>
                          <a:schemeClr val="bg1"/>
                        </a:solidFill>
                        <a:effectLst/>
                        <a:latin typeface="DM Sans" pitchFamily="2" charset="0"/>
                      </a:endParaRPr>
                    </a:p>
                  </a:txBody>
                  <a:tcPr marL="16149" marR="16149" marT="10766" marB="10766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0763461"/>
                  </a:ext>
                </a:extLst>
              </a:tr>
              <a:tr h="3304341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he-IL" sz="2000" b="0">
                          <a:solidFill>
                            <a:schemeClr val="bg1"/>
                          </a:solidFill>
                          <a:effectLst/>
                          <a:latin typeface="DM Sans" pitchFamily="2" charset="0"/>
                        </a:rPr>
                        <a:t>4</a:t>
                      </a:r>
                    </a:p>
                  </a:txBody>
                  <a:tcPr marL="16149" marR="16149" marT="10766" marB="10766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" sz="2400" b="0" dirty="0">
                          <a:solidFill>
                            <a:schemeClr val="bg1"/>
                          </a:solidFill>
                          <a:effectLst/>
                          <a:latin typeface="DM Sans" pitchFamily="2" charset="0"/>
                        </a:rPr>
                        <a:t>Delivery &amp; Presentation</a:t>
                      </a:r>
                    </a:p>
                    <a:p>
                      <a:pPr rtl="0">
                        <a:buNone/>
                      </a:pPr>
                      <a:br>
                        <a:rPr lang="en" sz="2400" b="0" dirty="0">
                          <a:solidFill>
                            <a:schemeClr val="bg1"/>
                          </a:solidFill>
                          <a:effectLst/>
                          <a:latin typeface="DM Sans" pitchFamily="2" charset="0"/>
                        </a:rPr>
                      </a:br>
                      <a:endParaRPr lang="en" sz="2400" b="0" dirty="0">
                        <a:solidFill>
                          <a:schemeClr val="bg1"/>
                        </a:solidFill>
                        <a:effectLst/>
                        <a:latin typeface="DM Sans" pitchFamily="2" charset="0"/>
                      </a:endParaRPr>
                    </a:p>
                    <a:p>
                      <a:pPr rtl="0">
                        <a:buNone/>
                      </a:pPr>
                      <a:r>
                        <a:rPr lang="en" sz="2400" b="0" i="1" dirty="0">
                          <a:solidFill>
                            <a:schemeClr val="bg1"/>
                          </a:solidFill>
                          <a:effectLst/>
                          <a:latin typeface="DM Sans" pitchFamily="2" charset="0"/>
                        </a:rPr>
                        <a:t>(Packaging)</a:t>
                      </a:r>
                      <a:endParaRPr lang="en" sz="2400" b="0" dirty="0">
                        <a:solidFill>
                          <a:schemeClr val="bg1"/>
                        </a:solidFill>
                        <a:effectLst/>
                        <a:latin typeface="DM Sans" pitchFamily="2" charset="0"/>
                      </a:endParaRPr>
                    </a:p>
                  </a:txBody>
                  <a:tcPr marL="16149" marR="16149" marT="10766" marB="10766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42900" indent="-342900" rtl="0">
                        <a:buFont typeface="Arial" panose="020B0604020202020204" pitchFamily="34" charset="0"/>
                        <a:buChar char="•"/>
                      </a:pPr>
                      <a:r>
                        <a:rPr lang="en" sz="2400" b="0" dirty="0">
                          <a:solidFill>
                            <a:schemeClr val="bg1"/>
                          </a:solidFill>
                          <a:effectLst/>
                          <a:latin typeface="DM Sans" pitchFamily="2" charset="0"/>
                        </a:rPr>
                        <a:t>Repository Cleanup: Organize code, upload datasets, and write a detailed </a:t>
                      </a:r>
                      <a:r>
                        <a:rPr lang="en" sz="2400" b="0" dirty="0" err="1">
                          <a:solidFill>
                            <a:schemeClr val="bg1"/>
                          </a:solidFill>
                          <a:effectLst/>
                          <a:latin typeface="DM Sans" pitchFamily="2" charset="0"/>
                        </a:rPr>
                        <a:t>README.md</a:t>
                      </a:r>
                      <a:r>
                        <a:rPr lang="en" sz="2400" b="0" dirty="0">
                          <a:solidFill>
                            <a:schemeClr val="bg1"/>
                          </a:solidFill>
                          <a:effectLst/>
                          <a:latin typeface="DM Sans" pitchFamily="2" charset="0"/>
                        </a:rPr>
                        <a:t> (Motivation, Pipeline, Results).</a:t>
                      </a:r>
                    </a:p>
                    <a:p>
                      <a:pPr marL="342900" indent="-342900" rtl="0">
                        <a:buFont typeface="Arial" panose="020B0604020202020204" pitchFamily="34" charset="0"/>
                        <a:buChar char="•"/>
                      </a:pPr>
                      <a:endParaRPr lang="en" sz="2400" b="0" dirty="0">
                        <a:solidFill>
                          <a:schemeClr val="bg1"/>
                        </a:solidFill>
                        <a:effectLst/>
                        <a:latin typeface="DM Sans" pitchFamily="2" charset="0"/>
                      </a:endParaRPr>
                    </a:p>
                    <a:p>
                      <a:pPr marL="342900" indent="-342900" rtl="0">
                        <a:buFont typeface="Arial" panose="020B0604020202020204" pitchFamily="34" charset="0"/>
                        <a:buChar char="•"/>
                      </a:pPr>
                      <a:r>
                        <a:rPr lang="en" sz="2400" b="0" dirty="0">
                          <a:solidFill>
                            <a:schemeClr val="bg1"/>
                          </a:solidFill>
                          <a:effectLst/>
                          <a:latin typeface="DM Sans" pitchFamily="2" charset="0"/>
                        </a:rPr>
                        <a:t>Visual Abstract: Create one high-level diagram summarizing the Input -&gt; Hybrid Pipeline -&gt; Output.</a:t>
                      </a:r>
                    </a:p>
                    <a:p>
                      <a:pPr marL="342900" indent="-342900" rtl="0">
                        <a:buFont typeface="Arial" panose="020B0604020202020204" pitchFamily="34" charset="0"/>
                        <a:buChar char="•"/>
                      </a:pPr>
                      <a:endParaRPr lang="en" sz="2400" b="0" dirty="0">
                        <a:solidFill>
                          <a:schemeClr val="bg1"/>
                        </a:solidFill>
                        <a:effectLst/>
                        <a:latin typeface="DM Sans" pitchFamily="2" charset="0"/>
                      </a:endParaRPr>
                    </a:p>
                    <a:p>
                      <a:pPr marL="342900" indent="-342900" rtl="0">
                        <a:buFont typeface="Arial" panose="020B0604020202020204" pitchFamily="34" charset="0"/>
                        <a:buChar char="•"/>
                      </a:pPr>
                      <a:r>
                        <a:rPr lang="en" sz="2400" b="0" dirty="0">
                          <a:solidFill>
                            <a:schemeClr val="bg1"/>
                          </a:solidFill>
                          <a:effectLst/>
                          <a:latin typeface="DM Sans" pitchFamily="2" charset="0"/>
                        </a:rPr>
                        <a:t>Final Presentation: Prepare the 5-slide deck: Motivation, Novelty, Methodology, Results, and Conclusions.</a:t>
                      </a:r>
                    </a:p>
                    <a:p>
                      <a:pPr rtl="0">
                        <a:buNone/>
                      </a:pPr>
                      <a:endParaRPr lang="en" sz="2400" b="0" dirty="0">
                        <a:solidFill>
                          <a:schemeClr val="bg1"/>
                        </a:solidFill>
                        <a:effectLst/>
                        <a:latin typeface="DM Sans" pitchFamily="2" charset="0"/>
                      </a:endParaRPr>
                    </a:p>
                  </a:txBody>
                  <a:tcPr marL="16149" marR="16149" marT="10766" marB="10766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" sz="2000" b="0" dirty="0">
                          <a:solidFill>
                            <a:schemeClr val="bg1"/>
                          </a:solidFill>
                          <a:effectLst/>
                          <a:latin typeface="DM Sans" pitchFamily="2" charset="0"/>
                        </a:rPr>
                        <a:t>Final Submission</a:t>
                      </a:r>
                    </a:p>
                    <a:p>
                      <a:pPr rtl="0">
                        <a:buNone/>
                      </a:pPr>
                      <a:br>
                        <a:rPr lang="en" sz="2000" b="0" dirty="0">
                          <a:solidFill>
                            <a:schemeClr val="bg1"/>
                          </a:solidFill>
                          <a:effectLst/>
                          <a:latin typeface="DM Sans" pitchFamily="2" charset="0"/>
                        </a:rPr>
                      </a:br>
                      <a:endParaRPr lang="en" sz="2000" b="0" dirty="0">
                        <a:solidFill>
                          <a:schemeClr val="bg1"/>
                        </a:solidFill>
                        <a:effectLst/>
                        <a:latin typeface="DM Sans" pitchFamily="2" charset="0"/>
                      </a:endParaRPr>
                    </a:p>
                    <a:p>
                      <a:pPr rtl="0">
                        <a:buNone/>
                      </a:pPr>
                      <a:r>
                        <a:rPr lang="en" sz="2000" b="0" dirty="0">
                          <a:solidFill>
                            <a:schemeClr val="bg1"/>
                          </a:solidFill>
                          <a:effectLst/>
                          <a:latin typeface="DM Sans" pitchFamily="2" charset="0"/>
                        </a:rPr>
                        <a:t>(GitHub Repo + PPT/PDF)</a:t>
                      </a:r>
                    </a:p>
                  </a:txBody>
                  <a:tcPr marL="16149" marR="16149" marT="10766" marB="10766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7120495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1431</TotalTime>
  <Words>721</Words>
  <Application>Microsoft Macintosh PowerPoint</Application>
  <PresentationFormat>מותאם אישית</PresentationFormat>
  <Paragraphs>128</Paragraphs>
  <Slides>7</Slides>
  <Notes>1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6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7</vt:i4>
      </vt:variant>
    </vt:vector>
  </HeadingPairs>
  <TitlesOfParts>
    <vt:vector size="14" baseType="lpstr">
      <vt:lpstr>Georgia Pro Light</vt:lpstr>
      <vt:lpstr>Georgia Pro</vt:lpstr>
      <vt:lpstr>DM Sans</vt:lpstr>
      <vt:lpstr>Arial</vt:lpstr>
      <vt:lpstr>Calibri</vt:lpstr>
      <vt:lpstr>Aptos</vt:lpstr>
      <vt:lpstr>Office Theme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- Stormy Seas</dc:title>
  <dc:description>Presentation - Stormy Seas</dc:description>
  <cp:lastModifiedBy>תומר עטיה</cp:lastModifiedBy>
  <cp:revision>21</cp:revision>
  <dcterms:created xsi:type="dcterms:W3CDTF">2006-08-16T00:00:00Z</dcterms:created>
  <dcterms:modified xsi:type="dcterms:W3CDTF">2025-12-23T19:20:59Z</dcterms:modified>
  <dc:identifier>DAG6Kokl9Zk</dc:identifier>
</cp:coreProperties>
</file>